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3" r:id="rId8"/>
    <p:sldId id="264" r:id="rId9"/>
    <p:sldId id="265" r:id="rId10"/>
    <p:sldId id="266" r:id="rId11"/>
    <p:sldId id="270" r:id="rId12"/>
    <p:sldId id="271" r:id="rId13"/>
    <p:sldId id="272" r:id="rId14"/>
    <p:sldId id="273" r:id="rId15"/>
    <p:sldId id="274" r:id="rId16"/>
    <p:sldId id="268" r:id="rId17"/>
    <p:sldId id="275" r:id="rId18"/>
    <p:sldId id="26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5" d="100"/>
          <a:sy n="115" d="100"/>
        </p:scale>
        <p:origin x="34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E899D-5B1F-4BA6-92E1-4D082DC265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66747BF-DDDC-4865-904C-417E8DF680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F169AF9-AB73-4058-96D5-3FBEDEFD7DC3}"/>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5" name="Footer Placeholder 4">
            <a:extLst>
              <a:ext uri="{FF2B5EF4-FFF2-40B4-BE49-F238E27FC236}">
                <a16:creationId xmlns:a16="http://schemas.microsoft.com/office/drawing/2014/main" id="{DEBC5541-8C15-4BB8-A1D5-BD200403DEB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5691488-2CB2-4FA3-B393-6DAFF0708001}"/>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2447457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F28D9-1D63-4E3A-BEF8-CB1C5FA5BA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893ABE5-9674-45A5-95AF-479F60D4F4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022F86-B9E7-41AB-AE97-A8872486BCD4}"/>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5" name="Footer Placeholder 4">
            <a:extLst>
              <a:ext uri="{FF2B5EF4-FFF2-40B4-BE49-F238E27FC236}">
                <a16:creationId xmlns:a16="http://schemas.microsoft.com/office/drawing/2014/main" id="{08E4619D-8DA9-4268-9E65-2D77A922A63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81C6033-48D0-489A-B852-8782ADDC895B}"/>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3781192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D2AFD-EE1E-496A-9167-BD228A569E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CA9A0E8-C6F3-44B4-9CAD-67D64F80717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DABB3F6-3014-4F10-B0E5-06BB288283BD}"/>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5" name="Footer Placeholder 4">
            <a:extLst>
              <a:ext uri="{FF2B5EF4-FFF2-40B4-BE49-F238E27FC236}">
                <a16:creationId xmlns:a16="http://schemas.microsoft.com/office/drawing/2014/main" id="{2C890C3F-8042-4E68-94B6-A2D3CF48FC6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1530503-365C-4034-AC85-EA55216628E0}"/>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988467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DA6AA-0580-42DC-A805-BC281CADBE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AF3563-EFDC-411B-922E-24E3D5E6F0E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63F1C97-75B6-444A-93D8-6710F196805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1D52C7-5BF1-4585-BD65-1801EFB556A6}"/>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6" name="Footer Placeholder 5">
            <a:extLst>
              <a:ext uri="{FF2B5EF4-FFF2-40B4-BE49-F238E27FC236}">
                <a16:creationId xmlns:a16="http://schemas.microsoft.com/office/drawing/2014/main" id="{D6A40D91-5B82-4EDE-B152-EC5ACA34B5D4}"/>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7D44BDC-2C2D-4633-90CD-9F5E3EA32E18}"/>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1739017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ADBE3-678C-474B-9469-2798DBD50F7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EF188E-DAEC-481D-B0D1-989E80FDBC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522E1D-921D-4712-A9C5-7CD50F50E1E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1D48294-AE67-4CB8-9A02-E5096A688A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08BFE0-6CE0-416E-9DAD-7FA0B4B6CFF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DA414A-3300-49DC-AF7F-C385A919D862}"/>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8" name="Footer Placeholder 7">
            <a:extLst>
              <a:ext uri="{FF2B5EF4-FFF2-40B4-BE49-F238E27FC236}">
                <a16:creationId xmlns:a16="http://schemas.microsoft.com/office/drawing/2014/main" id="{32008D33-DED7-4A9C-AE29-ADC18F1FD1A1}"/>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205161F2-68D1-45FF-AD72-A6C25909454E}"/>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3408497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F1700-BD46-4A72-90D7-471C230C60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7B4DCD1-348E-4B42-8D2D-86009C5B2E00}"/>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4" name="Footer Placeholder 3">
            <a:extLst>
              <a:ext uri="{FF2B5EF4-FFF2-40B4-BE49-F238E27FC236}">
                <a16:creationId xmlns:a16="http://schemas.microsoft.com/office/drawing/2014/main" id="{2FDE3723-A5DC-41F2-B86E-FC2DE640FE93}"/>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2B71FFDB-D3AF-4129-9EC3-C3D775D9DF85}"/>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3669492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0B1174-9D0F-4A96-9048-C9E26A49E1DF}"/>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3" name="Footer Placeholder 2">
            <a:extLst>
              <a:ext uri="{FF2B5EF4-FFF2-40B4-BE49-F238E27FC236}">
                <a16:creationId xmlns:a16="http://schemas.microsoft.com/office/drawing/2014/main" id="{65D3047A-684C-4CB5-B02A-F678BAC835B6}"/>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298EC8AF-3333-4CBD-B084-4696E3FDA945}"/>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522339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475E4-96F1-492F-BA3F-5F5777FCB3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2918717-62CC-4862-8621-D47409AEBE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0870129-2B5B-4896-8CAF-4D9C99B2C0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8FE99E-109C-4B1F-AE78-C47018A7963B}"/>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6" name="Footer Placeholder 5">
            <a:extLst>
              <a:ext uri="{FF2B5EF4-FFF2-40B4-BE49-F238E27FC236}">
                <a16:creationId xmlns:a16="http://schemas.microsoft.com/office/drawing/2014/main" id="{01783F84-8B74-4D46-957C-CE844EBF028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8BCA30F-AC73-4006-BBBC-086ACFA283F9}"/>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1366156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58C52-6CC0-4AB6-99BC-648983B326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4A5805A-4916-4E35-870B-3B29646F0F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5D1B4A13-0042-4BB3-BC68-74E58003FC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EB5ECE-1ECA-4831-98C5-880756412518}"/>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6" name="Footer Placeholder 5">
            <a:extLst>
              <a:ext uri="{FF2B5EF4-FFF2-40B4-BE49-F238E27FC236}">
                <a16:creationId xmlns:a16="http://schemas.microsoft.com/office/drawing/2014/main" id="{839997B3-9B5C-484D-9716-2699385FDD6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0E7D7E7-3D16-44AE-A620-C1E3E56431F8}"/>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3801329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CEB89-AB9D-4009-AC8A-C1BAA1CBE6A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8A7F9A-D0C3-4C31-8B6E-B9FFE7BFBA8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CB46FE-404F-4FAC-BFFA-602AFA078E39}"/>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5" name="Footer Placeholder 4">
            <a:extLst>
              <a:ext uri="{FF2B5EF4-FFF2-40B4-BE49-F238E27FC236}">
                <a16:creationId xmlns:a16="http://schemas.microsoft.com/office/drawing/2014/main" id="{394E8EE3-CA58-4564-96A3-8A7C5F83057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40F355A-F678-47C3-B869-D41CE5366361}"/>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524711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51B939-D774-4633-B5E7-432E1EB583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C9FAEA-9BC9-4A85-B954-1F4EA69FEB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BB5D30-CC8C-4B37-B351-FC8D4A93E2B2}"/>
              </a:ext>
            </a:extLst>
          </p:cNvPr>
          <p:cNvSpPr>
            <a:spLocks noGrp="1"/>
          </p:cNvSpPr>
          <p:nvPr>
            <p:ph type="dt" sz="half" idx="10"/>
          </p:nvPr>
        </p:nvSpPr>
        <p:spPr/>
        <p:txBody>
          <a:bodyPr/>
          <a:lstStyle/>
          <a:p>
            <a:fld id="{D05C624C-FDE2-4DF8-9C3F-B75B24DC77D0}" type="datetimeFigureOut">
              <a:rPr lang="en-GB" smtClean="0"/>
              <a:t>13/11/2021</a:t>
            </a:fld>
            <a:endParaRPr lang="en-GB" dirty="0"/>
          </a:p>
        </p:txBody>
      </p:sp>
      <p:sp>
        <p:nvSpPr>
          <p:cNvPr id="5" name="Footer Placeholder 4">
            <a:extLst>
              <a:ext uri="{FF2B5EF4-FFF2-40B4-BE49-F238E27FC236}">
                <a16:creationId xmlns:a16="http://schemas.microsoft.com/office/drawing/2014/main" id="{3EF67D9F-C4FC-4F62-948D-23156BD2714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7DED85B-6FE6-41A5-BDF9-2A160AA069F0}"/>
              </a:ext>
            </a:extLst>
          </p:cNvPr>
          <p:cNvSpPr>
            <a:spLocks noGrp="1"/>
          </p:cNvSpPr>
          <p:nvPr>
            <p:ph type="sldNum" sz="quarter" idx="12"/>
          </p:nvPr>
        </p:nvSpPr>
        <p:spPr/>
        <p:txBody>
          <a:bodyPr/>
          <a:lstStyle/>
          <a:p>
            <a:fld id="{300112F8-6830-4600-98E2-D140CD391D2B}" type="slidenum">
              <a:rPr lang="en-GB" smtClean="0"/>
              <a:t>‹#›</a:t>
            </a:fld>
            <a:endParaRPr lang="en-GB" dirty="0"/>
          </a:p>
        </p:txBody>
      </p:sp>
    </p:spTree>
    <p:extLst>
      <p:ext uri="{BB962C8B-B14F-4D97-AF65-F5344CB8AC3E}">
        <p14:creationId xmlns:p14="http://schemas.microsoft.com/office/powerpoint/2010/main" val="641597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4000"/>
            <a:lum/>
          </a:blip>
          <a:srcRect/>
          <a:stretch>
            <a:fillRect t="-17000" b="-11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84FFE3-1DFC-4461-BD69-D53A32FE3A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71E82C-6119-4DA0-B10A-25B7BF6B8E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0BC347-6474-4730-97AA-1C1F30C75A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5C624C-FDE2-4DF8-9C3F-B75B24DC77D0}" type="datetimeFigureOut">
              <a:rPr lang="en-GB" smtClean="0"/>
              <a:t>13/11/2021</a:t>
            </a:fld>
            <a:endParaRPr lang="en-GB" dirty="0"/>
          </a:p>
        </p:txBody>
      </p:sp>
      <p:sp>
        <p:nvSpPr>
          <p:cNvPr id="5" name="Footer Placeholder 4">
            <a:extLst>
              <a:ext uri="{FF2B5EF4-FFF2-40B4-BE49-F238E27FC236}">
                <a16:creationId xmlns:a16="http://schemas.microsoft.com/office/drawing/2014/main" id="{A345A472-4E4C-481A-AD87-0D17E791C4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8B5113C2-A37F-41EF-8C92-3E7B4D6A4F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0112F8-6830-4600-98E2-D140CD391D2B}" type="slidenum">
              <a:rPr lang="en-GB" smtClean="0"/>
              <a:t>‹#›</a:t>
            </a:fld>
            <a:endParaRPr lang="en-GB" dirty="0"/>
          </a:p>
        </p:txBody>
      </p:sp>
    </p:spTree>
    <p:extLst>
      <p:ext uri="{BB962C8B-B14F-4D97-AF65-F5344CB8AC3E}">
        <p14:creationId xmlns:p14="http://schemas.microsoft.com/office/powerpoint/2010/main" val="57771900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saatalk.info/" TargetMode="External"/><Relationship Id="rId2" Type="http://schemas.openxmlformats.org/officeDocument/2006/relationships/hyperlink" Target="http://saauk.info/"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547F7B3-B386-41C6-A3AC-9BEB94BB669A}"/>
              </a:ext>
            </a:extLst>
          </p:cNvPr>
          <p:cNvSpPr txBox="1"/>
          <p:nvPr/>
        </p:nvSpPr>
        <p:spPr>
          <a:xfrm>
            <a:off x="2311152" y="181400"/>
            <a:ext cx="8599503" cy="4806380"/>
          </a:xfrm>
          <a:prstGeom prst="rect">
            <a:avLst/>
          </a:prstGeom>
          <a:noFill/>
        </p:spPr>
        <p:txBody>
          <a:bodyPr wrap="square">
            <a:spAutoFit/>
          </a:bodyPr>
          <a:lstStyle/>
          <a:p>
            <a:pPr algn="ctr">
              <a:lnSpc>
                <a:spcPct val="107000"/>
              </a:lnSpc>
              <a:spcAft>
                <a:spcPts val="800"/>
              </a:spcAft>
            </a:pPr>
            <a:r>
              <a:rPr lang="en-GB" sz="5400" b="1" u="sng" dirty="0">
                <a:solidFill>
                  <a:schemeClr val="accent6">
                    <a:lumMod val="75000"/>
                  </a:schemeClr>
                </a:solidFill>
                <a:latin typeface="Arial Black" panose="020B0A04020102020204" pitchFamily="34" charset="0"/>
                <a:ea typeface="Calibri" panose="020F0502020204030204" pitchFamily="34" charset="0"/>
                <a:cs typeface="Cambria" panose="02040503050406030204" pitchFamily="18" charset="0"/>
              </a:rPr>
              <a:t>UK Saturday</a:t>
            </a:r>
            <a:r>
              <a:rPr lang="en-GB" sz="5400" b="1" u="sng" dirty="0">
                <a:solidFill>
                  <a:schemeClr val="accent6">
                    <a:lumMod val="75000"/>
                  </a:schemeClr>
                </a:solidFill>
                <a:effectLst/>
                <a:latin typeface="Arial Black" panose="020B0A04020102020204" pitchFamily="34" charset="0"/>
                <a:ea typeface="Calibri" panose="020F0502020204030204" pitchFamily="34" charset="0"/>
                <a:cs typeface="Cambria" panose="02040503050406030204" pitchFamily="18" charset="0"/>
              </a:rPr>
              <a:t> LGBTQ+</a:t>
            </a:r>
          </a:p>
          <a:p>
            <a:pPr algn="ctr">
              <a:lnSpc>
                <a:spcPct val="107000"/>
              </a:lnSpc>
              <a:spcAft>
                <a:spcPts val="800"/>
              </a:spcAft>
            </a:pPr>
            <a:r>
              <a:rPr lang="en-GB" sz="5400" b="1" u="sng" dirty="0">
                <a:solidFill>
                  <a:schemeClr val="accent6">
                    <a:lumMod val="75000"/>
                  </a:schemeClr>
                </a:solidFill>
                <a:effectLst/>
                <a:latin typeface="Arial Black" panose="020B0A04020102020204" pitchFamily="34" charset="0"/>
                <a:ea typeface="Calibri" panose="020F0502020204030204" pitchFamily="34" charset="0"/>
                <a:cs typeface="Cambria" panose="02040503050406030204" pitchFamily="18" charset="0"/>
              </a:rPr>
              <a:t> Telemeeting </a:t>
            </a:r>
          </a:p>
          <a:p>
            <a:pPr algn="ctr">
              <a:lnSpc>
                <a:spcPct val="107000"/>
              </a:lnSpc>
              <a:spcAft>
                <a:spcPts val="800"/>
              </a:spcAft>
            </a:pPr>
            <a:r>
              <a:rPr lang="en-GB" sz="5400" b="1" u="sng" dirty="0">
                <a:solidFill>
                  <a:schemeClr val="accent6">
                    <a:lumMod val="75000"/>
                  </a:schemeClr>
                </a:solidFill>
                <a:latin typeface="Arial Black" panose="020B0A04020102020204" pitchFamily="34" charset="0"/>
                <a:ea typeface="Calibri" panose="020F0502020204030204" pitchFamily="34" charset="0"/>
                <a:cs typeface="Cambria" panose="02040503050406030204" pitchFamily="18" charset="0"/>
              </a:rPr>
              <a:t>o</a:t>
            </a:r>
            <a:r>
              <a:rPr lang="en-GB" sz="5400" b="1" u="sng" dirty="0">
                <a:solidFill>
                  <a:schemeClr val="accent6">
                    <a:lumMod val="75000"/>
                  </a:schemeClr>
                </a:solidFill>
                <a:effectLst/>
                <a:latin typeface="Arial Black" panose="020B0A04020102020204" pitchFamily="34" charset="0"/>
                <a:ea typeface="Calibri" panose="020F0502020204030204" pitchFamily="34" charset="0"/>
                <a:cs typeface="Cambria" panose="02040503050406030204" pitchFamily="18" charset="0"/>
              </a:rPr>
              <a:t>f </a:t>
            </a:r>
          </a:p>
          <a:p>
            <a:pPr algn="ctr">
              <a:lnSpc>
                <a:spcPct val="107000"/>
              </a:lnSpc>
              <a:spcAft>
                <a:spcPts val="800"/>
              </a:spcAft>
            </a:pPr>
            <a:r>
              <a:rPr lang="en-GB" sz="5400" b="1" u="sng" dirty="0">
                <a:solidFill>
                  <a:schemeClr val="accent6">
                    <a:lumMod val="75000"/>
                  </a:schemeClr>
                </a:solidFill>
                <a:effectLst/>
                <a:latin typeface="Arial Black" panose="020B0A04020102020204" pitchFamily="34" charset="0"/>
                <a:ea typeface="Calibri" panose="020F0502020204030204" pitchFamily="34" charset="0"/>
                <a:cs typeface="Cambria" panose="02040503050406030204" pitchFamily="18" charset="0"/>
              </a:rPr>
              <a:t>Sex Addicts Anonymous</a:t>
            </a:r>
            <a:endParaRPr lang="en-GB" sz="5400" dirty="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64558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D4E0E88-83FF-448D-85B5-90C40A9035AB}"/>
              </a:ext>
            </a:extLst>
          </p:cNvPr>
          <p:cNvSpPr txBox="1"/>
          <p:nvPr/>
        </p:nvSpPr>
        <p:spPr>
          <a:xfrm>
            <a:off x="701669" y="970555"/>
            <a:ext cx="12404034" cy="4215578"/>
          </a:xfrm>
          <a:prstGeom prst="rect">
            <a:avLst/>
          </a:prstGeom>
          <a:noFill/>
        </p:spPr>
        <p:txBody>
          <a:bodyPr wrap="square">
            <a:spAutoFit/>
          </a:bodyPr>
          <a:lstStyle/>
          <a:p>
            <a:pPr marL="990600" indent="-990600">
              <a:lnSpc>
                <a:spcPts val="1500"/>
              </a:lnSpc>
              <a:spcAft>
                <a:spcPts val="800"/>
              </a:spcAft>
            </a:pPr>
            <a:r>
              <a:rPr lang="en-GB" sz="440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a:t>
            </a: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God, </a:t>
            </a:r>
          </a:p>
          <a:p>
            <a:pPr marL="990600" indent="-990600">
              <a:lnSpc>
                <a:spcPts val="1500"/>
              </a:lnSpc>
              <a:spcAft>
                <a:spcPts val="800"/>
              </a:spcAft>
            </a:pPr>
            <a:endPar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endPar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r>
              <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rPr>
              <a:t>G</a:t>
            </a: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rant me the serenity to accept the</a:t>
            </a:r>
          </a:p>
          <a:p>
            <a:pPr marL="990600" indent="-990600">
              <a:lnSpc>
                <a:spcPts val="1500"/>
              </a:lnSpc>
              <a:spcAft>
                <a:spcPts val="800"/>
              </a:spcAft>
            </a:pPr>
            <a:endPar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endPar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things I cannot change, </a:t>
            </a:r>
          </a:p>
          <a:p>
            <a:pPr marL="990600" indent="-990600">
              <a:lnSpc>
                <a:spcPts val="1500"/>
              </a:lnSpc>
              <a:spcAft>
                <a:spcPts val="800"/>
              </a:spcAft>
            </a:pPr>
            <a:endPar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a:t>
            </a:r>
          </a:p>
          <a:p>
            <a:pPr marL="990600" indent="-990600">
              <a:lnSpc>
                <a:spcPts val="1500"/>
              </a:lnSpc>
              <a:spcAft>
                <a:spcPts val="800"/>
              </a:spcAft>
            </a:pPr>
            <a:r>
              <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rPr>
              <a:t>	</a:t>
            </a: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Courage to change  the things I can, </a:t>
            </a:r>
          </a:p>
          <a:p>
            <a:pPr marL="990600" indent="-990600">
              <a:lnSpc>
                <a:spcPts val="1500"/>
              </a:lnSpc>
              <a:spcAft>
                <a:spcPts val="800"/>
              </a:spcAft>
            </a:pPr>
            <a:r>
              <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rPr>
              <a:t>	</a:t>
            </a:r>
          </a:p>
          <a:p>
            <a:pPr marL="990600" indent="-990600">
              <a:lnSpc>
                <a:spcPts val="1500"/>
              </a:lnSpc>
              <a:spcAft>
                <a:spcPts val="800"/>
              </a:spcAft>
            </a:pP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and </a:t>
            </a:r>
          </a:p>
          <a:p>
            <a:pPr marL="990600" indent="-990600">
              <a:lnSpc>
                <a:spcPts val="1500"/>
              </a:lnSpc>
              <a:spcAft>
                <a:spcPts val="800"/>
              </a:spcAft>
            </a:pPr>
            <a:endPar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Wisdom to know the difference.</a:t>
            </a:r>
            <a:endParaRPr lang="en-GB" sz="4400" dirty="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9936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8AE47B7-3B29-481F-9513-801FA6E10473}"/>
              </a:ext>
            </a:extLst>
          </p:cNvPr>
          <p:cNvSpPr txBox="1"/>
          <p:nvPr/>
        </p:nvSpPr>
        <p:spPr>
          <a:xfrm>
            <a:off x="243509" y="133625"/>
            <a:ext cx="6092686" cy="461665"/>
          </a:xfrm>
          <a:prstGeom prst="rect">
            <a:avLst/>
          </a:prstGeom>
          <a:noFill/>
        </p:spPr>
        <p:txBody>
          <a:bodyPr wrap="square">
            <a:spAutoFit/>
          </a:bodyPr>
          <a:lstStyle/>
          <a:p>
            <a:pPr>
              <a:spcAft>
                <a:spcPts val="1400"/>
              </a:spcAft>
            </a:pPr>
            <a:r>
              <a:rPr lang="en-GB" sz="2400" dirty="0">
                <a:solidFill>
                  <a:schemeClr val="accent6">
                    <a:lumMod val="75000"/>
                  </a:schemeClr>
                </a:solidFill>
                <a:effectLst/>
                <a:latin typeface="Arial Black" panose="020B0A04020102020204" pitchFamily="34" charset="0"/>
                <a:ea typeface="Batang" panose="02030600000101010101" pitchFamily="18" charset="-127"/>
                <a:cs typeface="Cambria" panose="02040503050406030204" pitchFamily="18" charset="0"/>
              </a:rPr>
              <a:t>A MESSAGE OF HOPE</a:t>
            </a:r>
            <a:endParaRPr lang="en-GB" sz="2400" dirty="0">
              <a:solidFill>
                <a:schemeClr val="accent6">
                  <a:lumMod val="75000"/>
                </a:schemeClr>
              </a:solidFill>
              <a:effectLst/>
              <a:latin typeface="Times New Roman" panose="02020603050405020304" pitchFamily="18" charset="0"/>
              <a:ea typeface="Batang" panose="02030600000101010101" pitchFamily="18" charset="-127"/>
            </a:endParaRPr>
          </a:p>
        </p:txBody>
      </p:sp>
      <p:sp>
        <p:nvSpPr>
          <p:cNvPr id="9" name="TextBox 8">
            <a:extLst>
              <a:ext uri="{FF2B5EF4-FFF2-40B4-BE49-F238E27FC236}">
                <a16:creationId xmlns:a16="http://schemas.microsoft.com/office/drawing/2014/main" id="{51BCECC6-2534-4915-B9B2-28627C735452}"/>
              </a:ext>
            </a:extLst>
          </p:cNvPr>
          <p:cNvSpPr txBox="1"/>
          <p:nvPr/>
        </p:nvSpPr>
        <p:spPr>
          <a:xfrm>
            <a:off x="243509" y="965663"/>
            <a:ext cx="11683448" cy="4334520"/>
          </a:xfrm>
          <a:prstGeom prst="rect">
            <a:avLst/>
          </a:prstGeom>
          <a:noFill/>
        </p:spPr>
        <p:txBody>
          <a:bodyPr wrap="square">
            <a:spAutoFit/>
          </a:bodyPr>
          <a:lstStyle/>
          <a:p>
            <a:pPr>
              <a:spcAft>
                <a:spcPts val="1400"/>
              </a:spcAft>
            </a:pPr>
            <a:r>
              <a:rPr lang="en-GB" sz="2400" dirty="0">
                <a:effectLst/>
                <a:latin typeface="Arial" panose="020B0604020202020204" pitchFamily="34" charset="0"/>
                <a:ea typeface="Batang" panose="02030600000101010101" pitchFamily="18" charset="-127"/>
              </a:rPr>
              <a:t>Sex Addicts Anonymous is a spiritual program based on the principles and traditions of Alcoholic Anonymous. We are grateful to A.A. for this gift which makes our recovery possible. </a:t>
            </a:r>
            <a:endParaRPr lang="en-GB" sz="2400" dirty="0">
              <a:effectLst/>
              <a:latin typeface="Times New Roman" panose="02020603050405020304" pitchFamily="18" charset="0"/>
              <a:ea typeface="Batang" panose="02030600000101010101" pitchFamily="18" charset="-127"/>
            </a:endParaRPr>
          </a:p>
          <a:p>
            <a:pPr>
              <a:spcAft>
                <a:spcPts val="1400"/>
              </a:spcAft>
            </a:pPr>
            <a:r>
              <a:rPr lang="en-GB" sz="2400" dirty="0">
                <a:effectLst/>
                <a:latin typeface="Arial" panose="020B0604020202020204" pitchFamily="34" charset="0"/>
                <a:ea typeface="Batang" panose="02030600000101010101" pitchFamily="18" charset="-127"/>
              </a:rPr>
              <a:t>Our Primary Purpose is to stop our addictive sexual behaviour and to help others recover from sexual addiction. We find a new way of living though the SAA Program, and carry our message to others seeking recovery. Membership is open to all who have a desire to stop addictive sexual behaviour. There is no other requirement. Our fellowship is open to </a:t>
            </a:r>
            <a:r>
              <a:rPr lang="en-GB" sz="2400" dirty="0">
                <a:latin typeface="Arial" panose="020B0604020202020204" pitchFamily="34" charset="0"/>
                <a:ea typeface="Batang" panose="02030600000101010101" pitchFamily="18" charset="-127"/>
              </a:rPr>
              <a:t>a</a:t>
            </a:r>
            <a:r>
              <a:rPr lang="en-GB" sz="2400" dirty="0">
                <a:effectLst/>
                <a:latin typeface="Arial" panose="020B0604020202020204" pitchFamily="34" charset="0"/>
                <a:ea typeface="Batang" panose="02030600000101010101" pitchFamily="18" charset="-127"/>
              </a:rPr>
              <a:t>ll people, regardless of age, race, religion, ethnic background, marital status, gender identity or occupation. We welcome members of any sexual identity, orientation and gender, whether they are gay, lesbian, straight, bisexual, transgender, Questioning or of any other identity.</a:t>
            </a:r>
            <a:r>
              <a:rPr lang="en-GB" sz="2400" i="1" dirty="0">
                <a:effectLst/>
                <a:latin typeface="Arial" panose="020B0604020202020204" pitchFamily="34" charset="0"/>
                <a:ea typeface="Batang" panose="02030600000101010101" pitchFamily="18" charset="-127"/>
              </a:rPr>
              <a:t> </a:t>
            </a:r>
            <a:endParaRPr lang="en-GB" sz="2400" dirty="0">
              <a:effectLst/>
              <a:latin typeface="Times New Roman" panose="02020603050405020304" pitchFamily="18" charset="0"/>
              <a:ea typeface="Batang" panose="02030600000101010101" pitchFamily="18" charset="-127"/>
            </a:endParaRPr>
          </a:p>
        </p:txBody>
      </p:sp>
    </p:spTree>
    <p:extLst>
      <p:ext uri="{BB962C8B-B14F-4D97-AF65-F5344CB8AC3E}">
        <p14:creationId xmlns:p14="http://schemas.microsoft.com/office/powerpoint/2010/main" val="3784138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2C37BC4-51BA-456A-BF6A-A0BBBD84D2E4}"/>
              </a:ext>
            </a:extLst>
          </p:cNvPr>
          <p:cNvSpPr txBox="1"/>
          <p:nvPr/>
        </p:nvSpPr>
        <p:spPr>
          <a:xfrm>
            <a:off x="138545" y="0"/>
            <a:ext cx="12053455" cy="6013826"/>
          </a:xfrm>
          <a:prstGeom prst="rect">
            <a:avLst/>
          </a:prstGeom>
          <a:noFill/>
        </p:spPr>
        <p:txBody>
          <a:bodyPr wrap="square">
            <a:spAutoFit/>
          </a:bodyPr>
          <a:lstStyle/>
          <a:p>
            <a:pPr>
              <a:lnSpc>
                <a:spcPct val="107000"/>
              </a:lnSpc>
              <a:spcAft>
                <a:spcPts val="800"/>
              </a:spcAft>
            </a:pPr>
            <a:r>
              <a:rPr lang="en-GB" sz="2400" dirty="0">
                <a:effectLst/>
                <a:latin typeface="Arial" panose="020B0604020202020204" pitchFamily="34" charset="0"/>
                <a:ea typeface="Batang" panose="02030600000101010101" pitchFamily="18" charset="-127"/>
                <a:cs typeface="Times New Roman" panose="02020603050405020304" pitchFamily="18" charset="0"/>
              </a:rPr>
              <a:t>Many of our sexual behaviours produced negative consequences. These behaviours are not gender specific, and may cross lines of sexual orientation. In the recent decades of sexual liberation, we may have been encouraged to engage in some activities in order to foster a “Gay Positive” self-esteem. Yet for some of us, these behaviours ultimately backfired and left us discouraged, isolated and demoralised</a:t>
            </a:r>
            <a:r>
              <a:rPr lang="en-GB" sz="2400" dirty="0">
                <a:solidFill>
                  <a:srgbClr val="5B9BD5"/>
                </a:solidFill>
                <a:effectLst/>
                <a:latin typeface="Arial" panose="020B0604020202020204" pitchFamily="34" charset="0"/>
                <a:ea typeface="Batang" panose="02030600000101010101" pitchFamily="18" charset="-127"/>
                <a:cs typeface="Times New Roman" panose="02020603050405020304" pitchFamily="18" charset="0"/>
              </a:rPr>
              <a:t>.</a:t>
            </a:r>
            <a:r>
              <a:rPr lang="en-GB" sz="2400" i="1" dirty="0">
                <a:solidFill>
                  <a:srgbClr val="5B9BD5"/>
                </a:solidFill>
                <a:effectLst/>
                <a:latin typeface="Arial" panose="020B0604020202020204" pitchFamily="34"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400" dirty="0">
              <a:effectLst/>
              <a:latin typeface="Arial" panose="020B0604020202020204" pitchFamily="34" charset="0"/>
              <a:ea typeface="Batang" panose="02030600000101010101" pitchFamily="18" charset="-127"/>
              <a:cs typeface="Times New Roman" panose="02020603050405020304" pitchFamily="18" charset="0"/>
            </a:endParaRPr>
          </a:p>
          <a:p>
            <a:pPr>
              <a:lnSpc>
                <a:spcPct val="107000"/>
              </a:lnSpc>
              <a:spcAft>
                <a:spcPts val="800"/>
              </a:spcAft>
            </a:pPr>
            <a:r>
              <a:rPr lang="en-GB" sz="2400" dirty="0">
                <a:effectLst/>
                <a:latin typeface="Arial" panose="020B0604020202020204" pitchFamily="34" charset="0"/>
                <a:ea typeface="Batang" panose="02030600000101010101" pitchFamily="18" charset="-127"/>
                <a:cs typeface="Times New Roman" panose="02020603050405020304" pitchFamily="18" charset="0"/>
              </a:rPr>
              <a:t>For many of us, the spiral of sexual addiction led to what we called “Hitting Rock Bottom. To Hit Rock Bottom is to reach such a low point - Mentally, physically, emotionally and spiritually – that we break through our denial.</a:t>
            </a:r>
            <a:r>
              <a:rPr lang="en-GB" sz="2400" i="1" dirty="0">
                <a:effectLst/>
                <a:latin typeface="Tahoma" panose="020B0604030504040204" pitchFamily="34" charset="0"/>
                <a:ea typeface="Batang" panose="02030600000101010101" pitchFamily="18" charset="-127"/>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i="1" dirty="0">
                <a:solidFill>
                  <a:srgbClr val="5B9BD5"/>
                </a:solidFill>
                <a:effectLst/>
                <a:latin typeface="Tahoma" panose="020B0604030504040204" pitchFamily="34"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Arial" panose="020B0604020202020204" pitchFamily="34" charset="0"/>
                <a:ea typeface="Batang" panose="02030600000101010101" pitchFamily="18" charset="-127"/>
                <a:cs typeface="Times New Roman" panose="02020603050405020304" pitchFamily="18" charset="0"/>
              </a:rPr>
              <a:t>We now use our sense of surrender in a healthy manner. Previously we surrendered to the destructive addictive sexual behaviours that caused great damage in our lives. Now we start to surrender and become teachable, to a more healthy way of life filled with HOPE, GROWTH and CHANGE.</a:t>
            </a:r>
            <a:r>
              <a:rPr lang="en-GB" sz="2400" i="1" dirty="0">
                <a:solidFill>
                  <a:srgbClr val="5B9BD5"/>
                </a:solidFill>
                <a:effectLst/>
                <a:latin typeface="Tahoma" panose="020B0604030504040204" pitchFamily="34" charset="0"/>
                <a:ea typeface="Batang" panose="02030600000101010101" pitchFamily="18" charset="-127"/>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8814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756D5EE-A2FE-457C-BFCC-40058A9D91F2}"/>
              </a:ext>
            </a:extLst>
          </p:cNvPr>
          <p:cNvSpPr txBox="1"/>
          <p:nvPr/>
        </p:nvSpPr>
        <p:spPr>
          <a:xfrm>
            <a:off x="151573" y="20518"/>
            <a:ext cx="6092686" cy="461665"/>
          </a:xfrm>
          <a:prstGeom prst="rect">
            <a:avLst/>
          </a:prstGeom>
          <a:noFill/>
        </p:spPr>
        <p:txBody>
          <a:bodyPr wrap="square">
            <a:spAutoFit/>
          </a:bodyPr>
          <a:lstStyle/>
          <a:p>
            <a:r>
              <a:rPr lang="en-GB" sz="2400" dirty="0">
                <a:solidFill>
                  <a:schemeClr val="accent6">
                    <a:lumMod val="75000"/>
                  </a:schemeClr>
                </a:solidFill>
                <a:effectLst/>
                <a:latin typeface="Arial Black" panose="020B0A04020102020204" pitchFamily="34" charset="0"/>
                <a:ea typeface="Calibri" panose="020F0502020204030204" pitchFamily="34" charset="0"/>
                <a:cs typeface="Cambria" panose="02040503050406030204" pitchFamily="18" charset="0"/>
              </a:rPr>
              <a:t>SAA 12 STEPS</a:t>
            </a:r>
            <a:endParaRPr lang="en-GB" sz="2400" dirty="0">
              <a:solidFill>
                <a:schemeClr val="accent6">
                  <a:lumMod val="75000"/>
                </a:schemeClr>
              </a:solidFill>
            </a:endParaRPr>
          </a:p>
        </p:txBody>
      </p:sp>
      <p:sp>
        <p:nvSpPr>
          <p:cNvPr id="7" name="TextBox 6">
            <a:extLst>
              <a:ext uri="{FF2B5EF4-FFF2-40B4-BE49-F238E27FC236}">
                <a16:creationId xmlns:a16="http://schemas.microsoft.com/office/drawing/2014/main" id="{7E79E938-9298-4675-A655-2585A33C41EA}"/>
              </a:ext>
            </a:extLst>
          </p:cNvPr>
          <p:cNvSpPr txBox="1"/>
          <p:nvPr/>
        </p:nvSpPr>
        <p:spPr>
          <a:xfrm>
            <a:off x="521805" y="857494"/>
            <a:ext cx="11444908" cy="5143011"/>
          </a:xfrm>
          <a:prstGeom prst="rect">
            <a:avLst/>
          </a:prstGeom>
          <a:noFill/>
        </p:spPr>
        <p:txBody>
          <a:bodyPr wrap="square">
            <a:spAutoFit/>
          </a:bodyPr>
          <a:lstStyle/>
          <a:p>
            <a:pPr lvl="0" algn="just">
              <a:lnSpc>
                <a:spcPts val="1500"/>
              </a:lnSpc>
              <a:spcAft>
                <a:spcPts val="1400"/>
              </a:spcAft>
              <a:tabLst>
                <a:tab pos="457200" algn="l"/>
              </a:tabLst>
            </a:pPr>
            <a:r>
              <a:rPr lang="en-GB" sz="2400" i="1" dirty="0">
                <a:solidFill>
                  <a:srgbClr val="000000"/>
                </a:solidFill>
                <a:latin typeface="Arial" panose="020B0604020202020204" pitchFamily="34" charset="0"/>
                <a:ea typeface="Batang" panose="02030600000101010101" pitchFamily="18" charset="-127"/>
                <a:cs typeface="Arial" panose="020B0604020202020204" pitchFamily="34" charset="0"/>
              </a:rPr>
              <a:t>1 </a:t>
            </a:r>
            <a:r>
              <a:rPr lang="en-GB" sz="2400" i="1" dirty="0">
                <a:solidFill>
                  <a:srgbClr val="000000"/>
                </a:solidFill>
                <a:effectLst/>
                <a:latin typeface="Arial" panose="020B0604020202020204" pitchFamily="34" charset="0"/>
                <a:ea typeface="Batang" panose="02030600000101010101" pitchFamily="18" charset="-127"/>
                <a:cs typeface="Arial" panose="020B0604020202020204" pitchFamily="34" charset="0"/>
              </a:rPr>
              <a:t>We admitted we were powerless over addictive sexual behaviour—that our lives </a:t>
            </a:r>
          </a:p>
          <a:p>
            <a:pPr lvl="0" algn="just">
              <a:lnSpc>
                <a:spcPts val="1500"/>
              </a:lnSpc>
              <a:spcAft>
                <a:spcPts val="1400"/>
              </a:spcAft>
              <a:tabLst>
                <a:tab pos="457200" algn="l"/>
              </a:tabLst>
            </a:pPr>
            <a:r>
              <a:rPr lang="en-GB" sz="2400" i="1" dirty="0">
                <a:solidFill>
                  <a:srgbClr val="000000"/>
                </a:solidFill>
                <a:latin typeface="Arial" panose="020B0604020202020204" pitchFamily="34" charset="0"/>
                <a:ea typeface="Batang" panose="02030600000101010101" pitchFamily="18" charset="-127"/>
                <a:cs typeface="Arial" panose="020B0604020202020204" pitchFamily="34" charset="0"/>
              </a:rPr>
              <a:t>    </a:t>
            </a:r>
            <a:r>
              <a:rPr lang="en-GB" sz="2400" i="1" dirty="0">
                <a:solidFill>
                  <a:srgbClr val="000000"/>
                </a:solidFill>
                <a:effectLst/>
                <a:latin typeface="Arial" panose="020B0604020202020204" pitchFamily="34" charset="0"/>
                <a:ea typeface="Batang" panose="02030600000101010101" pitchFamily="18" charset="-127"/>
                <a:cs typeface="Arial" panose="020B0604020202020204" pitchFamily="34" charset="0"/>
              </a:rPr>
              <a:t>had become unmanageable.</a:t>
            </a:r>
            <a:endParaRPr lang="en-GB" sz="2400" i="1" dirty="0">
              <a:effectLst/>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r>
              <a:rPr lang="en-GB" sz="2400" i="1" dirty="0">
                <a:effectLst/>
                <a:latin typeface="Arial" panose="020B0604020202020204" pitchFamily="34" charset="0"/>
                <a:ea typeface="Batang" panose="02030600000101010101" pitchFamily="18" charset="-127"/>
                <a:cs typeface="Arial" panose="020B0604020202020204" pitchFamily="34" charset="0"/>
              </a:rPr>
              <a:t> </a:t>
            </a:r>
            <a:endParaRPr lang="en-GB" sz="2400" i="1" dirty="0">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r>
              <a:rPr lang="en-GB" sz="2400" i="1" dirty="0">
                <a:solidFill>
                  <a:srgbClr val="000000"/>
                </a:solidFill>
                <a:effectLst/>
                <a:latin typeface="Arial" panose="020B0604020202020204" pitchFamily="34" charset="0"/>
                <a:ea typeface="Batang" panose="02030600000101010101" pitchFamily="18" charset="-127"/>
                <a:cs typeface="Arial" panose="020B0604020202020204" pitchFamily="34" charset="0"/>
              </a:rPr>
              <a:t>2 Came to believe that a Power greater than ourselves could restore us to sanity. </a:t>
            </a:r>
            <a:endParaRPr lang="en-GB" sz="2400" i="1" dirty="0">
              <a:effectLst/>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r>
              <a:rPr lang="en-GB" sz="2400" i="1" dirty="0">
                <a:effectLst/>
                <a:latin typeface="Arial" panose="020B0604020202020204" pitchFamily="34" charset="0"/>
                <a:ea typeface="Batang" panose="02030600000101010101" pitchFamily="18" charset="-127"/>
                <a:cs typeface="Arial" panose="020B0604020202020204" pitchFamily="34" charset="0"/>
              </a:rPr>
              <a:t> </a:t>
            </a:r>
            <a:endParaRPr lang="en-GB" sz="2400" i="1" dirty="0">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r>
              <a:rPr lang="en-GB" sz="2400" i="1" dirty="0">
                <a:solidFill>
                  <a:srgbClr val="000000"/>
                </a:solidFill>
                <a:effectLst/>
                <a:latin typeface="Arial" panose="020B0604020202020204" pitchFamily="34" charset="0"/>
                <a:ea typeface="Batang" panose="02030600000101010101" pitchFamily="18" charset="-127"/>
                <a:cs typeface="Arial" panose="020B0604020202020204" pitchFamily="34" charset="0"/>
              </a:rPr>
              <a:t>3 Made a decision to turn our will and our lives over to the care of God as we    </a:t>
            </a:r>
          </a:p>
          <a:p>
            <a:pPr algn="just">
              <a:lnSpc>
                <a:spcPts val="1500"/>
              </a:lnSpc>
              <a:spcAft>
                <a:spcPts val="1400"/>
              </a:spcAft>
            </a:pPr>
            <a:r>
              <a:rPr lang="en-GB" sz="2400" i="1" dirty="0">
                <a:solidFill>
                  <a:srgbClr val="000000"/>
                </a:solidFill>
                <a:effectLst/>
                <a:latin typeface="Arial" panose="020B0604020202020204" pitchFamily="34" charset="0"/>
                <a:ea typeface="Batang" panose="02030600000101010101" pitchFamily="18" charset="-127"/>
                <a:cs typeface="Arial" panose="020B0604020202020204" pitchFamily="34" charset="0"/>
              </a:rPr>
              <a:t>     understood God. </a:t>
            </a:r>
            <a:endParaRPr lang="en-GB" sz="2400" i="1" dirty="0">
              <a:effectLst/>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endParaRPr lang="en-GB" sz="2400" i="1" dirty="0">
              <a:solidFill>
                <a:srgbClr val="000000"/>
              </a:solidFill>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r>
              <a:rPr lang="en-GB" sz="2400" i="1" dirty="0">
                <a:solidFill>
                  <a:srgbClr val="000000"/>
                </a:solidFill>
                <a:effectLst/>
                <a:latin typeface="Arial" panose="020B0604020202020204" pitchFamily="34" charset="0"/>
                <a:ea typeface="Batang" panose="02030600000101010101" pitchFamily="18" charset="-127"/>
                <a:cs typeface="Arial" panose="020B0604020202020204" pitchFamily="34" charset="0"/>
              </a:rPr>
              <a:t>4 Made a searching and fearless moral inventory of ourselves. </a:t>
            </a:r>
            <a:endParaRPr lang="en-GB" sz="2400" i="1" dirty="0">
              <a:effectLst/>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r>
              <a:rPr lang="en-GB" sz="2400" i="1" dirty="0">
                <a:effectLst/>
                <a:latin typeface="Arial" panose="020B0604020202020204" pitchFamily="34" charset="0"/>
                <a:ea typeface="Batang" panose="02030600000101010101" pitchFamily="18" charset="-127"/>
                <a:cs typeface="Arial" panose="020B0604020202020204" pitchFamily="34" charset="0"/>
              </a:rPr>
              <a:t> </a:t>
            </a:r>
            <a:endParaRPr lang="en-GB" sz="2400" i="1" dirty="0">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r>
              <a:rPr lang="en-GB" sz="2400" i="1" dirty="0">
                <a:solidFill>
                  <a:srgbClr val="000000"/>
                </a:solidFill>
                <a:latin typeface="Arial" panose="020B0604020202020204" pitchFamily="34" charset="0"/>
                <a:ea typeface="Batang" panose="02030600000101010101" pitchFamily="18" charset="-127"/>
                <a:cs typeface="Arial" panose="020B0604020202020204" pitchFamily="34" charset="0"/>
              </a:rPr>
              <a:t>5 </a:t>
            </a:r>
            <a:r>
              <a:rPr lang="en-GB" sz="2400" i="1" dirty="0">
                <a:solidFill>
                  <a:srgbClr val="000000"/>
                </a:solidFill>
                <a:effectLst/>
                <a:latin typeface="Arial" panose="020B0604020202020204" pitchFamily="34" charset="0"/>
                <a:ea typeface="Batang" panose="02030600000101010101" pitchFamily="18" charset="-127"/>
                <a:cs typeface="Arial" panose="020B0604020202020204" pitchFamily="34" charset="0"/>
              </a:rPr>
              <a:t>Admitted to God, to ourselves, and to another human being the exact nature of </a:t>
            </a:r>
          </a:p>
          <a:p>
            <a:pPr algn="just">
              <a:lnSpc>
                <a:spcPts val="1500"/>
              </a:lnSpc>
              <a:spcAft>
                <a:spcPts val="1400"/>
              </a:spcAft>
            </a:pPr>
            <a:r>
              <a:rPr lang="en-GB" sz="2400" i="1" dirty="0">
                <a:solidFill>
                  <a:srgbClr val="000000"/>
                </a:solidFill>
                <a:latin typeface="Arial" panose="020B0604020202020204" pitchFamily="34" charset="0"/>
                <a:ea typeface="Batang" panose="02030600000101010101" pitchFamily="18" charset="-127"/>
                <a:cs typeface="Arial" panose="020B0604020202020204" pitchFamily="34" charset="0"/>
              </a:rPr>
              <a:t>    </a:t>
            </a:r>
            <a:r>
              <a:rPr lang="en-GB" sz="2400" i="1" dirty="0">
                <a:solidFill>
                  <a:srgbClr val="000000"/>
                </a:solidFill>
                <a:effectLst/>
                <a:latin typeface="Arial" panose="020B0604020202020204" pitchFamily="34" charset="0"/>
                <a:ea typeface="Batang" panose="02030600000101010101" pitchFamily="18" charset="-127"/>
                <a:cs typeface="Arial" panose="020B0604020202020204" pitchFamily="34" charset="0"/>
              </a:rPr>
              <a:t>our wrongs. </a:t>
            </a:r>
            <a:endParaRPr lang="en-GB" sz="2400" i="1" dirty="0">
              <a:effectLst/>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r>
              <a:rPr lang="en-GB" sz="2400" i="1" dirty="0">
                <a:effectLst/>
                <a:latin typeface="Arial" panose="020B0604020202020204" pitchFamily="34" charset="0"/>
                <a:ea typeface="Batang" panose="02030600000101010101" pitchFamily="18" charset="-127"/>
                <a:cs typeface="Arial" panose="020B0604020202020204" pitchFamily="34" charset="0"/>
              </a:rPr>
              <a:t> </a:t>
            </a:r>
            <a:endParaRPr lang="en-GB" sz="2400" i="1" dirty="0">
              <a:latin typeface="Arial" panose="020B0604020202020204" pitchFamily="34" charset="0"/>
              <a:ea typeface="Batang" panose="02030600000101010101" pitchFamily="18" charset="-127"/>
              <a:cs typeface="Arial" panose="020B0604020202020204" pitchFamily="34" charset="0"/>
            </a:endParaRPr>
          </a:p>
          <a:p>
            <a:pPr algn="just">
              <a:lnSpc>
                <a:spcPts val="1500"/>
              </a:lnSpc>
              <a:spcAft>
                <a:spcPts val="1400"/>
              </a:spcAft>
            </a:pPr>
            <a:r>
              <a:rPr lang="en-GB" sz="2400" i="1" dirty="0">
                <a:solidFill>
                  <a:srgbClr val="000000"/>
                </a:solidFill>
                <a:effectLst/>
                <a:latin typeface="Arial" panose="020B0604020202020204" pitchFamily="34" charset="0"/>
                <a:ea typeface="Batang" panose="02030600000101010101" pitchFamily="18" charset="-127"/>
                <a:cs typeface="Arial" panose="020B0604020202020204" pitchFamily="34" charset="0"/>
              </a:rPr>
              <a:t>6 Were entirely ready to have God remove all these defects of character.</a:t>
            </a:r>
            <a:endParaRPr lang="en-GB" sz="2400" i="1" dirty="0">
              <a:effectLst/>
              <a:latin typeface="Arial" panose="020B0604020202020204" pitchFamily="34" charset="0"/>
              <a:ea typeface="Batang" panose="02030600000101010101" pitchFamily="18" charset="-127"/>
              <a:cs typeface="Arial" panose="020B0604020202020204" pitchFamily="34" charset="0"/>
            </a:endParaRPr>
          </a:p>
        </p:txBody>
      </p:sp>
    </p:spTree>
    <p:extLst>
      <p:ext uri="{BB962C8B-B14F-4D97-AF65-F5344CB8AC3E}">
        <p14:creationId xmlns:p14="http://schemas.microsoft.com/office/powerpoint/2010/main" val="1849456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79E938-9298-4675-A655-2585A33C41EA}"/>
              </a:ext>
            </a:extLst>
          </p:cNvPr>
          <p:cNvSpPr txBox="1"/>
          <p:nvPr/>
        </p:nvSpPr>
        <p:spPr>
          <a:xfrm>
            <a:off x="216568" y="76734"/>
            <a:ext cx="11975432" cy="7000763"/>
          </a:xfrm>
          <a:prstGeom prst="rect">
            <a:avLst/>
          </a:prstGeom>
          <a:noFill/>
        </p:spPr>
        <p:txBody>
          <a:bodyPr wrap="square">
            <a:spAutoFit/>
          </a:bodyPr>
          <a:lstStyle/>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7.	Humbly asked God to remove our shortcomings. </a:t>
            </a:r>
          </a:p>
          <a:p>
            <a:pPr lvl="0" algn="just">
              <a:lnSpc>
                <a:spcPts val="1500"/>
              </a:lnSpc>
              <a:spcAft>
                <a:spcPts val="1400"/>
              </a:spcAft>
              <a:tabLst>
                <a:tab pos="457200" algn="l"/>
              </a:tabLst>
            </a:pPr>
            <a:endParaRPr lang="en-GB" sz="1100" dirty="0">
              <a:solidFill>
                <a:srgbClr val="000000"/>
              </a:solidFill>
              <a:latin typeface="Arial" panose="020B0604020202020204" pitchFamily="34" charset="0"/>
              <a:ea typeface="Batang" panose="02030600000101010101" pitchFamily="18" charset="-127"/>
              <a:cs typeface="Arial" panose="020B0604020202020204" pitchFamily="34" charset="0"/>
            </a:endParaRPr>
          </a:p>
          <a:p>
            <a:pPr marL="457200" lvl="0" indent="-457200" algn="just">
              <a:lnSpc>
                <a:spcPts val="1500"/>
              </a:lnSpc>
              <a:spcAft>
                <a:spcPts val="1400"/>
              </a:spcAft>
              <a:buAutoNum type="arabicPeriod" startAt="8"/>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Made a list of all persons we had harmed and became willing to make amends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      to them all. </a:t>
            </a:r>
          </a:p>
          <a:p>
            <a:pPr lvl="0" algn="just">
              <a:lnSpc>
                <a:spcPts val="1500"/>
              </a:lnSpc>
              <a:spcAft>
                <a:spcPts val="1400"/>
              </a:spcAft>
              <a:tabLst>
                <a:tab pos="457200" algn="l"/>
              </a:tabLst>
            </a:pPr>
            <a:endParaRPr lang="en-GB" sz="5400" dirty="0">
              <a:solidFill>
                <a:srgbClr val="000000"/>
              </a:solidFill>
              <a:latin typeface="Arial" panose="020B0604020202020204" pitchFamily="34" charset="0"/>
              <a:ea typeface="Batang" panose="02030600000101010101" pitchFamily="18" charset="-127"/>
              <a:cs typeface="Arial" panose="020B0604020202020204" pitchFamily="34" charset="0"/>
            </a:endParaRPr>
          </a:p>
          <a:p>
            <a:pPr marL="457200" lvl="0" indent="-457200" algn="just">
              <a:lnSpc>
                <a:spcPts val="1500"/>
              </a:lnSpc>
              <a:spcAft>
                <a:spcPts val="1400"/>
              </a:spcAft>
              <a:buAutoNum type="arabicPeriod" startAt="9"/>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Made direct amends to such people wherever possible, except when to do so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      would injure them or others. </a:t>
            </a:r>
          </a:p>
          <a:p>
            <a:pPr lvl="0" algn="just">
              <a:lnSpc>
                <a:spcPts val="1500"/>
              </a:lnSpc>
              <a:spcAft>
                <a:spcPts val="1400"/>
              </a:spcAft>
              <a:tabLst>
                <a:tab pos="457200" algn="l"/>
              </a:tabLst>
            </a:pPr>
            <a:endPar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endParaRPr>
          </a:p>
          <a:p>
            <a:pPr marL="457200" lvl="0" indent="-457200" algn="just">
              <a:lnSpc>
                <a:spcPts val="1500"/>
              </a:lnSpc>
              <a:spcAft>
                <a:spcPts val="1400"/>
              </a:spcAft>
              <a:buAutoNum type="arabicPeriod" startAt="10"/>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Continued to take personal inventory and when we were wrong promptly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     admitted it.</a:t>
            </a:r>
            <a:endParaRPr lang="en-GB" sz="900" dirty="0">
              <a:solidFill>
                <a:srgbClr val="000000"/>
              </a:solidFill>
              <a:latin typeface="Arial" panose="020B0604020202020204" pitchFamily="34" charset="0"/>
              <a:ea typeface="Batang" panose="02030600000101010101" pitchFamily="18" charset="-127"/>
              <a:cs typeface="Arial" panose="020B0604020202020204" pitchFamily="34" charset="0"/>
            </a:endParaRP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11. Sought through prayer and meditation to improve our conscious</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     contact with God as we understood God, praying only for knowledge of God’s</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      will for us and the power to carry that out. </a:t>
            </a:r>
          </a:p>
          <a:p>
            <a:pPr lvl="0" algn="just">
              <a:lnSpc>
                <a:spcPts val="1500"/>
              </a:lnSpc>
              <a:spcAft>
                <a:spcPts val="1400"/>
              </a:spcAft>
              <a:tabLst>
                <a:tab pos="457200" algn="l"/>
              </a:tabLst>
            </a:pPr>
            <a:endPar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endParaRPr>
          </a:p>
          <a:p>
            <a:pPr marL="457200" lvl="0" indent="-457200" algn="just">
              <a:lnSpc>
                <a:spcPts val="1500"/>
              </a:lnSpc>
              <a:spcAft>
                <a:spcPts val="1400"/>
              </a:spcAft>
              <a:buAutoNum type="arabicPeriod" startAt="12"/>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Having had a spiritual awakening as the result of these steps, we tried to carry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      this message to other sex addicts and to practice these principles in our lives</a:t>
            </a:r>
            <a:r>
              <a:rPr lang="en-GB" sz="2400" i="1" dirty="0">
                <a:solidFill>
                  <a:srgbClr val="000000"/>
                </a:solidFill>
                <a:latin typeface="Arial" panose="020B0604020202020204" pitchFamily="34" charset="0"/>
                <a:ea typeface="Batang" panose="02030600000101010101" pitchFamily="18" charset="-127"/>
                <a:cs typeface="Arial" panose="020B0604020202020204" pitchFamily="34" charset="0"/>
              </a:rPr>
              <a:t>. </a:t>
            </a:r>
          </a:p>
          <a:p>
            <a:pPr lvl="0" algn="just">
              <a:lnSpc>
                <a:spcPts val="1500"/>
              </a:lnSpc>
              <a:spcAft>
                <a:spcPts val="1400"/>
              </a:spcAft>
              <a:tabLst>
                <a:tab pos="457200" algn="l"/>
              </a:tabLst>
            </a:pPr>
            <a:endPar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endParaRPr>
          </a:p>
          <a:p>
            <a:pPr lvl="0" algn="just">
              <a:lnSpc>
                <a:spcPts val="1500"/>
              </a:lnSpc>
              <a:spcAft>
                <a:spcPts val="1400"/>
              </a:spcAft>
              <a:tabLst>
                <a:tab pos="457200" algn="l"/>
              </a:tabLst>
            </a:pPr>
            <a:endParaRPr lang="en-GB" sz="2400" i="1" dirty="0">
              <a:effectLst/>
              <a:latin typeface="Arial" panose="020B0604020202020204" pitchFamily="34" charset="0"/>
              <a:ea typeface="Batang" panose="02030600000101010101" pitchFamily="18" charset="-127"/>
              <a:cs typeface="Arial" panose="020B0604020202020204" pitchFamily="34" charset="0"/>
            </a:endParaRPr>
          </a:p>
        </p:txBody>
      </p:sp>
    </p:spTree>
    <p:extLst>
      <p:ext uri="{BB962C8B-B14F-4D97-AF65-F5344CB8AC3E}">
        <p14:creationId xmlns:p14="http://schemas.microsoft.com/office/powerpoint/2010/main" val="1150985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79E938-9298-4675-A655-2585A33C41EA}"/>
              </a:ext>
            </a:extLst>
          </p:cNvPr>
          <p:cNvSpPr txBox="1"/>
          <p:nvPr/>
        </p:nvSpPr>
        <p:spPr>
          <a:xfrm>
            <a:off x="539259" y="1044308"/>
            <a:ext cx="11444908" cy="4769383"/>
          </a:xfrm>
          <a:prstGeom prst="rect">
            <a:avLst/>
          </a:prstGeom>
          <a:noFill/>
        </p:spPr>
        <p:txBody>
          <a:bodyPr wrap="square">
            <a:spAutoFit/>
          </a:bodyPr>
          <a:lstStyle/>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These steps are the heart of our program. They contain a depth that we could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hardly have guessed when we started. As we work them, we experience a spiritual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transformation. Over time, we establish a relationship with a Power greater than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ourselves, each of us coming to an understanding of a Higher Power that is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personal for us.</a:t>
            </a:r>
          </a:p>
          <a:p>
            <a:pPr lvl="0" algn="just">
              <a:lnSpc>
                <a:spcPts val="1500"/>
              </a:lnSpc>
              <a:spcAft>
                <a:spcPts val="1400"/>
              </a:spcAft>
              <a:tabLst>
                <a:tab pos="457200" algn="l"/>
              </a:tabLst>
            </a:pPr>
            <a:endPar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endParaRP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Although the steps use the word “God” to indicate this Power, SAA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is not affiliated with any religion, creed, or dogma. The program offers a spiritual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solution to our addiction, without requiring adherence to any specific set of beliefs </a:t>
            </a: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or practices. </a:t>
            </a:r>
          </a:p>
          <a:p>
            <a:pPr lvl="0" algn="just">
              <a:lnSpc>
                <a:spcPts val="1500"/>
              </a:lnSpc>
              <a:spcAft>
                <a:spcPts val="1400"/>
              </a:spcAft>
              <a:tabLst>
                <a:tab pos="457200" algn="l"/>
              </a:tabLst>
            </a:pPr>
            <a:endPar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endParaRPr>
          </a:p>
          <a:p>
            <a:pPr lvl="0" algn="just">
              <a:lnSpc>
                <a:spcPts val="1500"/>
              </a:lnSpc>
              <a:spcAft>
                <a:spcPts val="1400"/>
              </a:spcAft>
              <a:tabLst>
                <a:tab pos="457200" algn="l"/>
              </a:tabLst>
            </a:pPr>
            <a:r>
              <a:rPr lang="en-GB" sz="2400" dirty="0">
                <a:solidFill>
                  <a:srgbClr val="000000"/>
                </a:solidFill>
                <a:latin typeface="Arial" panose="020B0604020202020204" pitchFamily="34" charset="0"/>
                <a:ea typeface="Batang" panose="02030600000101010101" pitchFamily="18" charset="-127"/>
                <a:cs typeface="Arial" panose="020B0604020202020204" pitchFamily="34" charset="0"/>
              </a:rPr>
              <a:t>The path is wide enough for everyone who wishes to walk it. </a:t>
            </a:r>
          </a:p>
          <a:p>
            <a:pPr lvl="0" algn="just">
              <a:lnSpc>
                <a:spcPts val="1500"/>
              </a:lnSpc>
              <a:spcAft>
                <a:spcPts val="1400"/>
              </a:spcAft>
              <a:tabLst>
                <a:tab pos="457200" algn="l"/>
              </a:tabLst>
            </a:pPr>
            <a:endParaRPr lang="en-GB" sz="2400" i="1" dirty="0">
              <a:effectLst/>
              <a:latin typeface="Arial" panose="020B0604020202020204" pitchFamily="34" charset="0"/>
              <a:ea typeface="Batang" panose="02030600000101010101" pitchFamily="18" charset="-127"/>
              <a:cs typeface="Arial" panose="020B0604020202020204" pitchFamily="34" charset="0"/>
            </a:endParaRPr>
          </a:p>
        </p:txBody>
      </p:sp>
    </p:spTree>
    <p:extLst>
      <p:ext uri="{BB962C8B-B14F-4D97-AF65-F5344CB8AC3E}">
        <p14:creationId xmlns:p14="http://schemas.microsoft.com/office/powerpoint/2010/main" val="314782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756D5EE-A2FE-457C-BFCC-40058A9D91F2}"/>
              </a:ext>
            </a:extLst>
          </p:cNvPr>
          <p:cNvSpPr txBox="1"/>
          <p:nvPr/>
        </p:nvSpPr>
        <p:spPr>
          <a:xfrm>
            <a:off x="373546" y="433257"/>
            <a:ext cx="6092686" cy="369332"/>
          </a:xfrm>
          <a:prstGeom prst="rect">
            <a:avLst/>
          </a:prstGeom>
          <a:noFill/>
        </p:spPr>
        <p:txBody>
          <a:bodyPr wrap="square">
            <a:spAutoFit/>
          </a:bodyPr>
          <a:lstStyle/>
          <a:p>
            <a:r>
              <a:rPr lang="en-GB" sz="1800" dirty="0">
                <a:solidFill>
                  <a:schemeClr val="accent6">
                    <a:lumMod val="75000"/>
                  </a:schemeClr>
                </a:solidFill>
                <a:effectLst/>
                <a:latin typeface="Arial Black" panose="020B0A04020102020204" pitchFamily="34" charset="0"/>
                <a:ea typeface="Batang" panose="02030600000101010101" pitchFamily="18" charset="-127"/>
                <a:cs typeface="Cambria" panose="02040503050406030204" pitchFamily="18" charset="0"/>
              </a:rPr>
              <a:t>SAA 12 TRADITIONS</a:t>
            </a:r>
            <a:endParaRPr lang="en-GB" sz="1800" dirty="0">
              <a:solidFill>
                <a:schemeClr val="accent6">
                  <a:lumMod val="75000"/>
                </a:schemeClr>
              </a:solidFill>
              <a:effectLst/>
              <a:latin typeface="Times New Roman" panose="02020603050405020304" pitchFamily="18" charset="0"/>
              <a:ea typeface="Batang" panose="02030600000101010101" pitchFamily="18" charset="-127"/>
            </a:endParaRPr>
          </a:p>
        </p:txBody>
      </p:sp>
      <p:sp>
        <p:nvSpPr>
          <p:cNvPr id="7" name="TextBox 6">
            <a:extLst>
              <a:ext uri="{FF2B5EF4-FFF2-40B4-BE49-F238E27FC236}">
                <a16:creationId xmlns:a16="http://schemas.microsoft.com/office/drawing/2014/main" id="{7E79E938-9298-4675-A655-2585A33C41EA}"/>
              </a:ext>
            </a:extLst>
          </p:cNvPr>
          <p:cNvSpPr txBox="1"/>
          <p:nvPr/>
        </p:nvSpPr>
        <p:spPr>
          <a:xfrm>
            <a:off x="373546" y="1376053"/>
            <a:ext cx="11444908" cy="5048690"/>
          </a:xfrm>
          <a:prstGeom prst="rect">
            <a:avLst/>
          </a:prstGeom>
          <a:noFill/>
        </p:spPr>
        <p:txBody>
          <a:bodyPr wrap="square">
            <a:spAutoFit/>
          </a:bodyPr>
          <a:lstStyle/>
          <a:p>
            <a:pPr marL="342900" lvl="0" indent="-342900">
              <a:lnSpc>
                <a:spcPct val="107000"/>
              </a:lnSpc>
              <a:buFont typeface="+mj-lt"/>
              <a:buAutoNum type="arabicPeriod"/>
              <a:tabLst>
                <a:tab pos="1087755"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Our common welfare should come first; personal recovery depends upon S.A.A. unity.</a:t>
            </a:r>
          </a:p>
          <a:p>
            <a:pPr lvl="0">
              <a:lnSpc>
                <a:spcPct val="107000"/>
              </a:lnSpc>
              <a:tabLst>
                <a:tab pos="1087755" algn="l"/>
              </a:tabLst>
            </a:pP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marL="457200" lvl="0" indent="-457200">
              <a:lnSpc>
                <a:spcPct val="107000"/>
              </a:lnSpc>
              <a:buAutoNum type="arabicPlain" startAt="2"/>
              <a:tabLst>
                <a:tab pos="1087755"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For our group purpose there is but one ultimate authority - a loving God as may  </a:t>
            </a:r>
          </a:p>
          <a:p>
            <a:pPr lvl="0">
              <a:lnSpc>
                <a:spcPct val="107000"/>
              </a:lnSpc>
              <a:tabLst>
                <a:tab pos="1087755" algn="l"/>
              </a:tabLst>
            </a:pPr>
            <a:r>
              <a:rPr lang="en-GB" sz="2400" dirty="0">
                <a:latin typeface="Arial" panose="020B0604020202020204" pitchFamily="34" charset="0"/>
                <a:ea typeface="Times New Roman" panose="02020603050405020304" pitchFamily="18" charset="0"/>
                <a:cs typeface="Arial" panose="020B0604020202020204" pitchFamily="34" charset="0"/>
              </a:rPr>
              <a:t>     </a:t>
            </a:r>
            <a:r>
              <a:rPr lang="en-GB" sz="2400" dirty="0">
                <a:effectLst/>
                <a:latin typeface="Arial" panose="020B0604020202020204" pitchFamily="34" charset="0"/>
                <a:ea typeface="Times New Roman" panose="02020603050405020304" pitchFamily="18" charset="0"/>
                <a:cs typeface="Arial" panose="020B0604020202020204" pitchFamily="34" charset="0"/>
              </a:rPr>
              <a:t>be expressed in our group conscience. Our leaders are but trusted servants; </a:t>
            </a:r>
          </a:p>
          <a:p>
            <a:pPr lvl="0">
              <a:lnSpc>
                <a:spcPct val="107000"/>
              </a:lnSpc>
              <a:tabLst>
                <a:tab pos="1087755" algn="l"/>
              </a:tabLst>
            </a:pPr>
            <a:r>
              <a:rPr lang="en-GB" sz="2400" dirty="0">
                <a:latin typeface="Arial" panose="020B0604020202020204" pitchFamily="34" charset="0"/>
                <a:ea typeface="Times New Roman" panose="02020603050405020304" pitchFamily="18" charset="0"/>
                <a:cs typeface="Arial" panose="020B0604020202020204" pitchFamily="34" charset="0"/>
              </a:rPr>
              <a:t>      </a:t>
            </a:r>
            <a:r>
              <a:rPr lang="en-GB" sz="2400" dirty="0">
                <a:effectLst/>
                <a:latin typeface="Arial" panose="020B0604020202020204" pitchFamily="34" charset="0"/>
                <a:ea typeface="Times New Roman" panose="02020603050405020304" pitchFamily="18" charset="0"/>
                <a:cs typeface="Arial" panose="020B0604020202020204" pitchFamily="34" charset="0"/>
              </a:rPr>
              <a:t>they do not govern.</a:t>
            </a:r>
          </a:p>
          <a:p>
            <a:pPr lvl="0">
              <a:lnSpc>
                <a:spcPct val="107000"/>
              </a:lnSpc>
              <a:tabLst>
                <a:tab pos="1087755" algn="l"/>
              </a:tabLst>
            </a:pP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marL="457200" lvl="0" indent="-457200">
              <a:lnSpc>
                <a:spcPct val="107000"/>
              </a:lnSpc>
              <a:buAutoNum type="arabicPlain" startAt="3"/>
              <a:tabLst>
                <a:tab pos="1087755"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The only requirement for membership in S.A.A. is a desire to stop addictive</a:t>
            </a:r>
          </a:p>
          <a:p>
            <a:pPr lvl="0">
              <a:lnSpc>
                <a:spcPct val="107000"/>
              </a:lnSpc>
              <a:tabLst>
                <a:tab pos="1087755" algn="l"/>
              </a:tabLst>
            </a:pPr>
            <a:r>
              <a:rPr lang="en-GB" sz="2400" dirty="0">
                <a:latin typeface="Arial" panose="020B0604020202020204" pitchFamily="34" charset="0"/>
                <a:ea typeface="Times New Roman" panose="02020603050405020304" pitchFamily="18" charset="0"/>
                <a:cs typeface="Arial" panose="020B0604020202020204" pitchFamily="34" charset="0"/>
              </a:rPr>
              <a:t>      </a:t>
            </a:r>
            <a:r>
              <a:rPr lang="en-GB" sz="2400" dirty="0">
                <a:effectLst/>
                <a:latin typeface="Arial" panose="020B0604020202020204" pitchFamily="34" charset="0"/>
                <a:ea typeface="Times New Roman" panose="02020603050405020304" pitchFamily="18" charset="0"/>
                <a:cs typeface="Arial" panose="020B0604020202020204" pitchFamily="34" charset="0"/>
              </a:rPr>
              <a:t>sexual behaviour.</a:t>
            </a:r>
          </a:p>
          <a:p>
            <a:pPr lvl="0">
              <a:lnSpc>
                <a:spcPct val="107000"/>
              </a:lnSpc>
              <a:tabLst>
                <a:tab pos="1087755" algn="l"/>
              </a:tabLst>
            </a:pPr>
            <a:endParaRPr lang="en-GB" sz="2400" dirty="0">
              <a:latin typeface="Arial" panose="020B0604020202020204" pitchFamily="34" charset="0"/>
              <a:ea typeface="Times New Roman" panose="02020603050405020304" pitchFamily="18" charset="0"/>
              <a:cs typeface="Arial" panose="020B0604020202020204" pitchFamily="34" charset="0"/>
            </a:endParaRPr>
          </a:p>
          <a:p>
            <a:pPr marL="457200" lvl="0" indent="-457200">
              <a:lnSpc>
                <a:spcPct val="107000"/>
              </a:lnSpc>
              <a:buAutoNum type="arabicPlain" startAt="4"/>
              <a:tabLst>
                <a:tab pos="1087755"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Each group should be autonomous except in matters affecting other groups or               </a:t>
            </a:r>
          </a:p>
          <a:p>
            <a:pPr lvl="0">
              <a:lnSpc>
                <a:spcPct val="107000"/>
              </a:lnSpc>
              <a:tabLst>
                <a:tab pos="1087755" algn="l"/>
              </a:tabLst>
            </a:pPr>
            <a:r>
              <a:rPr lang="en-GB" sz="2400" dirty="0">
                <a:latin typeface="Arial" panose="020B0604020202020204" pitchFamily="34" charset="0"/>
                <a:ea typeface="Times New Roman" panose="02020603050405020304" pitchFamily="18" charset="0"/>
                <a:cs typeface="Arial" panose="020B0604020202020204" pitchFamily="34" charset="0"/>
              </a:rPr>
              <a:t>     </a:t>
            </a:r>
            <a:r>
              <a:rPr lang="en-GB" sz="2400" dirty="0">
                <a:effectLst/>
                <a:latin typeface="Arial" panose="020B0604020202020204" pitchFamily="34" charset="0"/>
                <a:ea typeface="Times New Roman" panose="02020603050405020304" pitchFamily="18" charset="0"/>
                <a:cs typeface="Arial" panose="020B0604020202020204" pitchFamily="34" charset="0"/>
              </a:rPr>
              <a:t>S.A.A. as a whole.</a:t>
            </a:r>
          </a:p>
          <a:p>
            <a:pPr lvl="0" algn="just">
              <a:lnSpc>
                <a:spcPts val="1500"/>
              </a:lnSpc>
              <a:spcAft>
                <a:spcPts val="1400"/>
              </a:spcAft>
              <a:tabLst>
                <a:tab pos="457200" algn="l"/>
              </a:tabLst>
            </a:pPr>
            <a:endParaRPr lang="en-GB" sz="2400" i="1" dirty="0">
              <a:effectLst/>
              <a:latin typeface="Arial" panose="020B0604020202020204" pitchFamily="34" charset="0"/>
              <a:ea typeface="Batang" panose="02030600000101010101" pitchFamily="18" charset="-127"/>
              <a:cs typeface="Arial" panose="020B0604020202020204" pitchFamily="34" charset="0"/>
            </a:endParaRPr>
          </a:p>
        </p:txBody>
      </p:sp>
    </p:spTree>
    <p:extLst>
      <p:ext uri="{BB962C8B-B14F-4D97-AF65-F5344CB8AC3E}">
        <p14:creationId xmlns:p14="http://schemas.microsoft.com/office/powerpoint/2010/main" val="453985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79E938-9298-4675-A655-2585A33C41EA}"/>
              </a:ext>
            </a:extLst>
          </p:cNvPr>
          <p:cNvSpPr txBox="1"/>
          <p:nvPr/>
        </p:nvSpPr>
        <p:spPr>
          <a:xfrm>
            <a:off x="373546" y="838681"/>
            <a:ext cx="11444908" cy="4653518"/>
          </a:xfrm>
          <a:prstGeom prst="rect">
            <a:avLst/>
          </a:prstGeom>
          <a:noFill/>
        </p:spPr>
        <p:txBody>
          <a:bodyPr wrap="square">
            <a:spAutoFit/>
          </a:bodyPr>
          <a:lstStyle/>
          <a:p>
            <a:pPr marL="457200" lvl="0" indent="-457200">
              <a:lnSpc>
                <a:spcPct val="107000"/>
              </a:lnSpc>
              <a:buAutoNum type="arabicPlain" startAt="5"/>
              <a:tabLst>
                <a:tab pos="1087755"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Each group has but one primary purpose - to carry its message to the addict</a:t>
            </a:r>
          </a:p>
          <a:p>
            <a:pPr lvl="0">
              <a:lnSpc>
                <a:spcPct val="107000"/>
              </a:lnSpc>
              <a:tabLst>
                <a:tab pos="1087755"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      who still suffers.</a:t>
            </a:r>
          </a:p>
          <a:p>
            <a:pPr lvl="0">
              <a:lnSpc>
                <a:spcPct val="107000"/>
              </a:lnSpc>
              <a:tabLst>
                <a:tab pos="1087755" algn="l"/>
              </a:tabLst>
            </a:pP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marL="457200" lvl="0" indent="-457200">
              <a:lnSpc>
                <a:spcPct val="107000"/>
              </a:lnSpc>
              <a:buAutoNum type="arabicPlain" startAt="6"/>
              <a:tabLst>
                <a:tab pos="1087755"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Our fellowship ought never to endorse, finance, or lend its name to any  related </a:t>
            </a:r>
          </a:p>
          <a:p>
            <a:pPr lvl="0">
              <a:lnSpc>
                <a:spcPct val="107000"/>
              </a:lnSpc>
              <a:tabLst>
                <a:tab pos="1087755" algn="l"/>
              </a:tabLst>
            </a:pPr>
            <a:r>
              <a:rPr lang="en-GB" sz="2400" dirty="0">
                <a:latin typeface="Arial" panose="020B0604020202020204" pitchFamily="34" charset="0"/>
                <a:ea typeface="Times New Roman" panose="02020603050405020304" pitchFamily="18" charset="0"/>
                <a:cs typeface="Arial" panose="020B0604020202020204" pitchFamily="34" charset="0"/>
              </a:rPr>
              <a:t>   </a:t>
            </a:r>
            <a:r>
              <a:rPr lang="en-GB" sz="2400" dirty="0">
                <a:effectLst/>
                <a:latin typeface="Arial" panose="020B0604020202020204" pitchFamily="34" charset="0"/>
                <a:ea typeface="Times New Roman" panose="02020603050405020304" pitchFamily="18" charset="0"/>
                <a:cs typeface="Arial" panose="020B0604020202020204" pitchFamily="34" charset="0"/>
              </a:rPr>
              <a:t>  facility or outside enterprise, lest problems of money, property and prestige</a:t>
            </a:r>
          </a:p>
          <a:p>
            <a:pPr lvl="0">
              <a:lnSpc>
                <a:spcPct val="107000"/>
              </a:lnSpc>
              <a:tabLst>
                <a:tab pos="1087755" algn="l"/>
              </a:tabLst>
            </a:pPr>
            <a:r>
              <a:rPr lang="en-GB" sz="2400" dirty="0">
                <a:latin typeface="Arial" panose="020B0604020202020204" pitchFamily="34" charset="0"/>
                <a:ea typeface="Times New Roman" panose="02020603050405020304" pitchFamily="18" charset="0"/>
                <a:cs typeface="Arial" panose="020B0604020202020204" pitchFamily="34" charset="0"/>
              </a:rPr>
              <a:t>     </a:t>
            </a:r>
            <a:r>
              <a:rPr lang="en-GB" sz="2400" dirty="0">
                <a:effectLst/>
                <a:latin typeface="Arial" panose="020B0604020202020204" pitchFamily="34" charset="0"/>
                <a:ea typeface="Times New Roman" panose="02020603050405020304" pitchFamily="18" charset="0"/>
                <a:cs typeface="Arial" panose="020B0604020202020204" pitchFamily="34" charset="0"/>
              </a:rPr>
              <a:t>divert us from our primary purpose.</a:t>
            </a:r>
          </a:p>
          <a:p>
            <a:pPr lvl="0">
              <a:lnSpc>
                <a:spcPct val="107000"/>
              </a:lnSpc>
              <a:tabLst>
                <a:tab pos="1087755" algn="l"/>
              </a:tabLst>
            </a:pP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marL="457200" lvl="0" indent="-457200">
              <a:lnSpc>
                <a:spcPct val="107000"/>
              </a:lnSpc>
              <a:buAutoNum type="arabicPlain" startAt="7"/>
              <a:tabLst>
                <a:tab pos="1087755"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Each group ought to be fully self-supporting, declining outside contributions.</a:t>
            </a:r>
          </a:p>
          <a:p>
            <a:pPr marL="457200" lvl="0" indent="-457200">
              <a:lnSpc>
                <a:spcPct val="107000"/>
              </a:lnSpc>
              <a:buAutoNum type="arabicPlain" startAt="7"/>
              <a:tabLst>
                <a:tab pos="1087755" algn="l"/>
              </a:tabLst>
            </a:pP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marL="457200" lvl="0" indent="-457200">
              <a:lnSpc>
                <a:spcPct val="107000"/>
              </a:lnSpc>
              <a:buAutoNum type="arabicPlain" startAt="8"/>
              <a:tabLst>
                <a:tab pos="1087755"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Sex Addicts Anonymous should remain forever non-professional, but our service centres may employ special workers.</a:t>
            </a:r>
          </a:p>
          <a:p>
            <a:pPr lvl="0" algn="just">
              <a:lnSpc>
                <a:spcPts val="1500"/>
              </a:lnSpc>
              <a:spcAft>
                <a:spcPts val="1400"/>
              </a:spcAft>
              <a:tabLst>
                <a:tab pos="457200" algn="l"/>
              </a:tabLst>
            </a:pPr>
            <a:endParaRPr lang="en-GB" sz="2400" i="1" dirty="0">
              <a:effectLst/>
              <a:latin typeface="Arial" panose="020B0604020202020204" pitchFamily="34" charset="0"/>
              <a:ea typeface="Batang" panose="02030600000101010101" pitchFamily="18" charset="-127"/>
              <a:cs typeface="Arial" panose="020B0604020202020204" pitchFamily="34" charset="0"/>
            </a:endParaRPr>
          </a:p>
        </p:txBody>
      </p:sp>
    </p:spTree>
    <p:extLst>
      <p:ext uri="{BB962C8B-B14F-4D97-AF65-F5344CB8AC3E}">
        <p14:creationId xmlns:p14="http://schemas.microsoft.com/office/powerpoint/2010/main" val="248542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79E938-9298-4675-A655-2585A33C41EA}"/>
              </a:ext>
            </a:extLst>
          </p:cNvPr>
          <p:cNvSpPr txBox="1"/>
          <p:nvPr/>
        </p:nvSpPr>
        <p:spPr>
          <a:xfrm>
            <a:off x="373546" y="1039403"/>
            <a:ext cx="11444908" cy="4025589"/>
          </a:xfrm>
          <a:prstGeom prst="rect">
            <a:avLst/>
          </a:prstGeom>
          <a:noFill/>
        </p:spPr>
        <p:txBody>
          <a:bodyPr wrap="square">
            <a:spAutoFit/>
          </a:bodyPr>
          <a:lstStyle/>
          <a:p>
            <a:pPr marL="457200" lvl="0" indent="-457200" algn="just">
              <a:lnSpc>
                <a:spcPts val="1500"/>
              </a:lnSpc>
              <a:spcAft>
                <a:spcPts val="1400"/>
              </a:spcAft>
              <a:buAutoNum type="arabicPlain" startAt="9"/>
              <a:tabLst>
                <a:tab pos="457200" algn="l"/>
              </a:tabLst>
            </a:pPr>
            <a:r>
              <a:rPr lang="en-GB" sz="2400" dirty="0">
                <a:effectLst/>
                <a:latin typeface="Arial" panose="020B0604020202020204" pitchFamily="34" charset="0"/>
                <a:ea typeface="Batang" panose="02030600000101010101" pitchFamily="18" charset="-127"/>
                <a:cs typeface="Arial" panose="020B0604020202020204" pitchFamily="34" charset="0"/>
              </a:rPr>
              <a:t>S.A.A. as such, ought never be organised; but we may create service boards or </a:t>
            </a:r>
          </a:p>
          <a:p>
            <a:pPr lvl="0" algn="just">
              <a:lnSpc>
                <a:spcPts val="1500"/>
              </a:lnSpc>
              <a:spcAft>
                <a:spcPts val="1400"/>
              </a:spcAft>
              <a:tabLst>
                <a:tab pos="457200" algn="l"/>
              </a:tabLst>
            </a:pPr>
            <a:r>
              <a:rPr lang="en-GB" sz="2400" dirty="0">
                <a:latin typeface="Arial" panose="020B0604020202020204" pitchFamily="34" charset="0"/>
                <a:ea typeface="Batang" panose="02030600000101010101" pitchFamily="18" charset="-127"/>
                <a:cs typeface="Arial" panose="020B0604020202020204" pitchFamily="34" charset="0"/>
              </a:rPr>
              <a:t>      </a:t>
            </a:r>
            <a:r>
              <a:rPr lang="en-GB" sz="2400" dirty="0">
                <a:effectLst/>
                <a:latin typeface="Arial" panose="020B0604020202020204" pitchFamily="34" charset="0"/>
                <a:ea typeface="Batang" panose="02030600000101010101" pitchFamily="18" charset="-127"/>
                <a:cs typeface="Arial" panose="020B0604020202020204" pitchFamily="34" charset="0"/>
              </a:rPr>
              <a:t>committees directly responsible to those they serve.</a:t>
            </a:r>
          </a:p>
          <a:p>
            <a:pPr lvl="0" algn="just">
              <a:lnSpc>
                <a:spcPts val="1500"/>
              </a:lnSpc>
              <a:spcAft>
                <a:spcPts val="1400"/>
              </a:spcAft>
              <a:tabLst>
                <a:tab pos="457200" algn="l"/>
              </a:tabLst>
            </a:pPr>
            <a:endParaRPr lang="en-GB" sz="2400" dirty="0">
              <a:effectLst/>
              <a:latin typeface="Arial" panose="020B0604020202020204" pitchFamily="34" charset="0"/>
              <a:ea typeface="Batang" panose="02030600000101010101" pitchFamily="18" charset="-127"/>
              <a:cs typeface="Arial" panose="020B0604020202020204" pitchFamily="34" charset="0"/>
            </a:endParaRPr>
          </a:p>
          <a:p>
            <a:pPr marL="457200" lvl="0" indent="-457200" algn="just">
              <a:lnSpc>
                <a:spcPts val="1500"/>
              </a:lnSpc>
              <a:spcAft>
                <a:spcPts val="1400"/>
              </a:spcAft>
              <a:buAutoNum type="arabicPlain" startAt="10"/>
              <a:tabLst>
                <a:tab pos="457200" algn="l"/>
              </a:tabLst>
            </a:pPr>
            <a:r>
              <a:rPr lang="en-GB" sz="2400" dirty="0">
                <a:effectLst/>
                <a:latin typeface="Arial" panose="020B0604020202020204" pitchFamily="34" charset="0"/>
                <a:ea typeface="Batang" panose="02030600000101010101" pitchFamily="18" charset="-127"/>
                <a:cs typeface="Arial" panose="020B0604020202020204" pitchFamily="34" charset="0"/>
              </a:rPr>
              <a:t>Sex Addicts Anonymous has no opinion on outside issues; hence the S.A.A. </a:t>
            </a:r>
          </a:p>
          <a:p>
            <a:pPr lvl="0" algn="just">
              <a:lnSpc>
                <a:spcPts val="1500"/>
              </a:lnSpc>
              <a:spcAft>
                <a:spcPts val="1400"/>
              </a:spcAft>
              <a:tabLst>
                <a:tab pos="457200" algn="l"/>
              </a:tabLst>
            </a:pPr>
            <a:r>
              <a:rPr lang="en-GB" sz="2400" dirty="0">
                <a:latin typeface="Arial" panose="020B0604020202020204" pitchFamily="34" charset="0"/>
                <a:ea typeface="Batang" panose="02030600000101010101" pitchFamily="18" charset="-127"/>
                <a:cs typeface="Arial" panose="020B0604020202020204" pitchFamily="34" charset="0"/>
              </a:rPr>
              <a:t>      </a:t>
            </a:r>
            <a:r>
              <a:rPr lang="en-GB" sz="2400" dirty="0">
                <a:effectLst/>
                <a:latin typeface="Arial" panose="020B0604020202020204" pitchFamily="34" charset="0"/>
                <a:ea typeface="Batang" panose="02030600000101010101" pitchFamily="18" charset="-127"/>
                <a:cs typeface="Arial" panose="020B0604020202020204" pitchFamily="34" charset="0"/>
              </a:rPr>
              <a:t>name ought never be drawn into public controversy.</a:t>
            </a:r>
          </a:p>
          <a:p>
            <a:pPr lvl="0" algn="just">
              <a:lnSpc>
                <a:spcPts val="1500"/>
              </a:lnSpc>
              <a:spcAft>
                <a:spcPts val="1400"/>
              </a:spcAft>
              <a:tabLst>
                <a:tab pos="457200" algn="l"/>
              </a:tabLst>
            </a:pPr>
            <a:endParaRPr lang="en-GB" sz="2400" dirty="0">
              <a:effectLst/>
              <a:latin typeface="Arial" panose="020B0604020202020204" pitchFamily="34" charset="0"/>
              <a:ea typeface="Batang" panose="02030600000101010101" pitchFamily="18" charset="-127"/>
              <a:cs typeface="Arial" panose="020B0604020202020204" pitchFamily="34" charset="0"/>
            </a:endParaRPr>
          </a:p>
          <a:p>
            <a:pPr marL="457200" lvl="0" indent="-457200" algn="just">
              <a:lnSpc>
                <a:spcPts val="1500"/>
              </a:lnSpc>
              <a:spcAft>
                <a:spcPts val="1400"/>
              </a:spcAft>
              <a:buAutoNum type="arabicPlain" startAt="11"/>
              <a:tabLst>
                <a:tab pos="457200" algn="l"/>
              </a:tabLst>
            </a:pPr>
            <a:r>
              <a:rPr lang="en-GB" sz="2400" dirty="0">
                <a:effectLst/>
                <a:latin typeface="Arial" panose="020B0604020202020204" pitchFamily="34" charset="0"/>
                <a:ea typeface="Batang" panose="02030600000101010101" pitchFamily="18" charset="-127"/>
                <a:cs typeface="Arial" panose="020B0604020202020204" pitchFamily="34" charset="0"/>
              </a:rPr>
              <a:t>Our public relations policy is based on attraction rather than promotion; we need </a:t>
            </a:r>
          </a:p>
          <a:p>
            <a:pPr lvl="0" algn="just">
              <a:lnSpc>
                <a:spcPts val="1500"/>
              </a:lnSpc>
              <a:spcAft>
                <a:spcPts val="1400"/>
              </a:spcAft>
              <a:tabLst>
                <a:tab pos="457200" algn="l"/>
              </a:tabLst>
            </a:pPr>
            <a:r>
              <a:rPr lang="en-GB" sz="2400" dirty="0">
                <a:latin typeface="Arial" panose="020B0604020202020204" pitchFamily="34" charset="0"/>
                <a:ea typeface="Batang" panose="02030600000101010101" pitchFamily="18" charset="-127"/>
                <a:cs typeface="Arial" panose="020B0604020202020204" pitchFamily="34" charset="0"/>
              </a:rPr>
              <a:t>      </a:t>
            </a:r>
            <a:r>
              <a:rPr lang="en-GB" sz="2400" dirty="0">
                <a:effectLst/>
                <a:latin typeface="Arial" panose="020B0604020202020204" pitchFamily="34" charset="0"/>
                <a:ea typeface="Batang" panose="02030600000101010101" pitchFamily="18" charset="-127"/>
                <a:cs typeface="Arial" panose="020B0604020202020204" pitchFamily="34" charset="0"/>
              </a:rPr>
              <a:t>always maintain personal anonymity at the level of press, radio, TV and films.</a:t>
            </a:r>
          </a:p>
          <a:p>
            <a:pPr lvl="0" algn="just">
              <a:lnSpc>
                <a:spcPts val="1500"/>
              </a:lnSpc>
              <a:spcAft>
                <a:spcPts val="1400"/>
              </a:spcAft>
              <a:tabLst>
                <a:tab pos="457200" algn="l"/>
              </a:tabLst>
            </a:pPr>
            <a:endParaRPr lang="en-GB" sz="2400" dirty="0">
              <a:effectLst/>
              <a:latin typeface="Arial" panose="020B0604020202020204" pitchFamily="34" charset="0"/>
              <a:ea typeface="Batang" panose="02030600000101010101" pitchFamily="18" charset="-127"/>
              <a:cs typeface="Arial" panose="020B0604020202020204" pitchFamily="34" charset="0"/>
            </a:endParaRPr>
          </a:p>
          <a:p>
            <a:pPr marL="457200" lvl="0" indent="-457200" algn="just">
              <a:lnSpc>
                <a:spcPts val="1500"/>
              </a:lnSpc>
              <a:spcAft>
                <a:spcPts val="1400"/>
              </a:spcAft>
              <a:buAutoNum type="arabicPlain" startAt="12"/>
              <a:tabLst>
                <a:tab pos="457200" algn="l"/>
              </a:tabLst>
            </a:pPr>
            <a:r>
              <a:rPr lang="en-GB" sz="2400" dirty="0">
                <a:effectLst/>
                <a:latin typeface="Arial" panose="020B0604020202020204" pitchFamily="34" charset="0"/>
                <a:ea typeface="Batang" panose="02030600000101010101" pitchFamily="18" charset="-127"/>
                <a:cs typeface="Arial" panose="020B0604020202020204" pitchFamily="34" charset="0"/>
              </a:rPr>
              <a:t>Anonymity is the spiritual foundation of all our traditions, ever reminding us to </a:t>
            </a:r>
          </a:p>
          <a:p>
            <a:pPr lvl="0" algn="just">
              <a:lnSpc>
                <a:spcPts val="1500"/>
              </a:lnSpc>
              <a:spcAft>
                <a:spcPts val="1400"/>
              </a:spcAft>
              <a:tabLst>
                <a:tab pos="457200" algn="l"/>
              </a:tabLst>
            </a:pPr>
            <a:r>
              <a:rPr lang="en-GB" sz="2400" dirty="0">
                <a:latin typeface="Arial" panose="020B0604020202020204" pitchFamily="34" charset="0"/>
                <a:ea typeface="Batang" panose="02030600000101010101" pitchFamily="18" charset="-127"/>
                <a:cs typeface="Arial" panose="020B0604020202020204" pitchFamily="34" charset="0"/>
              </a:rPr>
              <a:t>      </a:t>
            </a:r>
            <a:r>
              <a:rPr lang="en-GB" sz="2400" dirty="0">
                <a:effectLst/>
                <a:latin typeface="Arial" panose="020B0604020202020204" pitchFamily="34" charset="0"/>
                <a:ea typeface="Batang" panose="02030600000101010101" pitchFamily="18" charset="-127"/>
                <a:cs typeface="Arial" panose="020B0604020202020204" pitchFamily="34" charset="0"/>
              </a:rPr>
              <a:t>place principles before personalities</a:t>
            </a:r>
            <a:r>
              <a:rPr lang="en-GB" sz="2400" i="1" dirty="0">
                <a:effectLst/>
                <a:latin typeface="Arial" panose="020B0604020202020204" pitchFamily="34" charset="0"/>
                <a:ea typeface="Batang" panose="02030600000101010101" pitchFamily="18" charset="-127"/>
                <a:cs typeface="Arial" panose="020B0604020202020204" pitchFamily="34" charset="0"/>
              </a:rPr>
              <a:t>.</a:t>
            </a:r>
          </a:p>
        </p:txBody>
      </p:sp>
    </p:spTree>
    <p:extLst>
      <p:ext uri="{BB962C8B-B14F-4D97-AF65-F5344CB8AC3E}">
        <p14:creationId xmlns:p14="http://schemas.microsoft.com/office/powerpoint/2010/main" val="3488233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756D5EE-A2FE-457C-BFCC-40058A9D91F2}"/>
              </a:ext>
            </a:extLst>
          </p:cNvPr>
          <p:cNvSpPr txBox="1"/>
          <p:nvPr/>
        </p:nvSpPr>
        <p:spPr>
          <a:xfrm>
            <a:off x="373546" y="148269"/>
            <a:ext cx="6092686" cy="369332"/>
          </a:xfrm>
          <a:prstGeom prst="rect">
            <a:avLst/>
          </a:prstGeom>
          <a:noFill/>
        </p:spPr>
        <p:txBody>
          <a:bodyPr wrap="square">
            <a:spAutoFit/>
          </a:bodyPr>
          <a:lstStyle/>
          <a:p>
            <a:r>
              <a:rPr lang="en-GB" dirty="0">
                <a:solidFill>
                  <a:schemeClr val="accent6">
                    <a:lumMod val="75000"/>
                  </a:schemeClr>
                </a:solidFill>
                <a:latin typeface="Arial Black" panose="020B0A04020102020204" pitchFamily="34" charset="0"/>
                <a:ea typeface="Batang" panose="02030600000101010101" pitchFamily="18" charset="-127"/>
                <a:cs typeface="Cambria" panose="02040503050406030204" pitchFamily="18" charset="0"/>
              </a:rPr>
              <a:t>NEWCOMMERS WELCOME </a:t>
            </a:r>
            <a:r>
              <a:rPr lang="en-GB" sz="1800" dirty="0">
                <a:solidFill>
                  <a:schemeClr val="accent6">
                    <a:lumMod val="75000"/>
                  </a:schemeClr>
                </a:solidFill>
                <a:effectLst/>
                <a:latin typeface="Arial Black" panose="020B0A04020102020204" pitchFamily="34" charset="0"/>
                <a:ea typeface="Batang" panose="02030600000101010101" pitchFamily="18" charset="-127"/>
                <a:cs typeface="Cambria" panose="02040503050406030204" pitchFamily="18" charset="0"/>
              </a:rPr>
              <a:t> </a:t>
            </a:r>
            <a:endParaRPr lang="en-GB" sz="1800" dirty="0">
              <a:solidFill>
                <a:schemeClr val="accent6">
                  <a:lumMod val="75000"/>
                </a:schemeClr>
              </a:solidFill>
              <a:effectLst/>
              <a:latin typeface="Times New Roman" panose="02020603050405020304" pitchFamily="18" charset="0"/>
              <a:ea typeface="Batang" panose="02030600000101010101" pitchFamily="18" charset="-127"/>
            </a:endParaRPr>
          </a:p>
        </p:txBody>
      </p:sp>
      <p:sp>
        <p:nvSpPr>
          <p:cNvPr id="7" name="TextBox 6">
            <a:extLst>
              <a:ext uri="{FF2B5EF4-FFF2-40B4-BE49-F238E27FC236}">
                <a16:creationId xmlns:a16="http://schemas.microsoft.com/office/drawing/2014/main" id="{7E79E938-9298-4675-A655-2585A33C41EA}"/>
              </a:ext>
            </a:extLst>
          </p:cNvPr>
          <p:cNvSpPr txBox="1"/>
          <p:nvPr/>
        </p:nvSpPr>
        <p:spPr>
          <a:xfrm>
            <a:off x="373546" y="755726"/>
            <a:ext cx="11444908" cy="5141279"/>
          </a:xfrm>
          <a:prstGeom prst="rect">
            <a:avLst/>
          </a:prstGeom>
          <a:noFill/>
        </p:spPr>
        <p:txBody>
          <a:bodyPr wrap="square">
            <a:spAutoFit/>
          </a:bodyPr>
          <a:lstStyle/>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Welcome to S.A.A. When we came to our first meeting many of us were having a</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 variety of feelings. </a:t>
            </a:r>
            <a:r>
              <a:rPr lang="en-GB" sz="2400" dirty="0">
                <a:latin typeface="Tahoma" panose="020B0604030504040204" pitchFamily="34" charset="0"/>
                <a:ea typeface="Batang" panose="02030600000101010101" pitchFamily="18" charset="-127"/>
              </a:rPr>
              <a:t>Many</a:t>
            </a:r>
            <a:r>
              <a:rPr lang="en-GB" sz="2400" dirty="0">
                <a:effectLst/>
                <a:latin typeface="Tahoma" panose="020B0604030504040204" pitchFamily="34" charset="0"/>
                <a:ea typeface="Batang" panose="02030600000101010101" pitchFamily="18" charset="-127"/>
              </a:rPr>
              <a:t> were relieved to have found a place where our pain and </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despair might be understood. </a:t>
            </a:r>
            <a:r>
              <a:rPr lang="en-GB" sz="2400" dirty="0">
                <a:latin typeface="Tahoma" panose="020B0604030504040204" pitchFamily="34" charset="0"/>
                <a:ea typeface="Batang" panose="02030600000101010101" pitchFamily="18" charset="-127"/>
              </a:rPr>
              <a:t>Many </a:t>
            </a:r>
            <a:r>
              <a:rPr lang="en-GB" sz="2400" dirty="0">
                <a:effectLst/>
                <a:latin typeface="Tahoma" panose="020B0604030504040204" pitchFamily="34" charset="0"/>
                <a:ea typeface="Batang" panose="02030600000101010101" pitchFamily="18" charset="-127"/>
              </a:rPr>
              <a:t>were angry that we had to get help and</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couldn’t manage this part of our lives. </a:t>
            </a:r>
            <a:r>
              <a:rPr lang="en-GB" sz="2400" dirty="0">
                <a:latin typeface="Tahoma" panose="020B0604030504040204" pitchFamily="34" charset="0"/>
                <a:ea typeface="Batang" panose="02030600000101010101" pitchFamily="18" charset="-127"/>
              </a:rPr>
              <a:t>Many</a:t>
            </a:r>
            <a:r>
              <a:rPr lang="en-GB" sz="2400" dirty="0">
                <a:effectLst/>
                <a:latin typeface="Tahoma" panose="020B0604030504040204" pitchFamily="34" charset="0"/>
                <a:ea typeface="Batang" panose="02030600000101010101" pitchFamily="18" charset="-127"/>
              </a:rPr>
              <a:t> felt lonely and were ashamed of our </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sexual history. Many had secrets that we were reluctant to share. </a:t>
            </a:r>
            <a:r>
              <a:rPr lang="en-GB" sz="2400" dirty="0">
                <a:latin typeface="Tahoma" panose="020B0604030504040204" pitchFamily="34" charset="0"/>
                <a:ea typeface="Batang" panose="02030600000101010101" pitchFamily="18" charset="-127"/>
              </a:rPr>
              <a:t>Many</a:t>
            </a:r>
            <a:r>
              <a:rPr lang="en-GB" sz="2400" dirty="0">
                <a:effectLst/>
                <a:latin typeface="Tahoma" panose="020B0604030504040204" pitchFamily="34" charset="0"/>
                <a:ea typeface="Batang" panose="02030600000101010101" pitchFamily="18" charset="-127"/>
              </a:rPr>
              <a:t> were</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distrustful, guarded and frightened. </a:t>
            </a:r>
            <a:r>
              <a:rPr lang="en-GB" sz="2400" dirty="0">
                <a:latin typeface="Tahoma" panose="020B0604030504040204" pitchFamily="34" charset="0"/>
                <a:ea typeface="Batang" panose="02030600000101010101" pitchFamily="18" charset="-127"/>
              </a:rPr>
              <a:t>Many </a:t>
            </a:r>
            <a:r>
              <a:rPr lang="en-GB" sz="2400" dirty="0">
                <a:effectLst/>
                <a:latin typeface="Tahoma" panose="020B0604030504040204" pitchFamily="34" charset="0"/>
                <a:ea typeface="Batang" panose="02030600000101010101" pitchFamily="18" charset="-127"/>
              </a:rPr>
              <a:t>had been abused and we had abused </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others. We were sex addicts and needed help.</a:t>
            </a:r>
          </a:p>
          <a:p>
            <a:pPr algn="just">
              <a:lnSpc>
                <a:spcPts val="1500"/>
              </a:lnSpc>
              <a:spcAft>
                <a:spcPts val="1400"/>
              </a:spcAft>
              <a:tabLst>
                <a:tab pos="457200" algn="l"/>
              </a:tabLst>
            </a:pPr>
            <a:endParaRPr lang="en-GB" sz="2400" dirty="0">
              <a:latin typeface="Tahoma" panose="020B0604030504040204" pitchFamily="34" charset="0"/>
              <a:ea typeface="Batang" panose="02030600000101010101" pitchFamily="18" charset="-127"/>
            </a:endParaRP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The programme of S.A.A. is patterned after the Twelve Step Programme of</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Alcoholics Anonymous. Here we learn a new way of living. We learn, at our own </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pace, to experience intimacy and sharing with others in a healthy way. We learn to </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trust; to express our feelings; to ask for our needs to be met; to say </a:t>
            </a:r>
            <a:r>
              <a:rPr lang="en-GB" sz="2400" i="1" dirty="0">
                <a:effectLst/>
                <a:latin typeface="Tahoma" panose="020B0604030504040204" pitchFamily="34" charset="0"/>
                <a:ea typeface="Batang" panose="02030600000101010101" pitchFamily="18" charset="-127"/>
              </a:rPr>
              <a:t>no</a:t>
            </a:r>
            <a:r>
              <a:rPr lang="en-GB" sz="2400" dirty="0">
                <a:effectLst/>
                <a:latin typeface="Tahoma" panose="020B0604030504040204" pitchFamily="34" charset="0"/>
                <a:ea typeface="Batang" panose="02030600000101010101" pitchFamily="18" charset="-127"/>
              </a:rPr>
              <a:t> when </a:t>
            </a:r>
            <a:r>
              <a:rPr lang="en-GB" sz="2400" i="1" dirty="0">
                <a:effectLst/>
                <a:latin typeface="Tahoma" panose="020B0604030504040204" pitchFamily="34" charset="0"/>
                <a:ea typeface="Batang" panose="02030600000101010101" pitchFamily="18" charset="-127"/>
              </a:rPr>
              <a:t>no</a:t>
            </a:r>
            <a:r>
              <a:rPr lang="en-GB" sz="2400" dirty="0">
                <a:effectLst/>
                <a:latin typeface="Tahoma" panose="020B0604030504040204" pitchFamily="34" charset="0"/>
                <a:ea typeface="Batang" panose="02030600000101010101" pitchFamily="18" charset="-127"/>
              </a:rPr>
              <a:t> is </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appropriate; and to stay around when all we want to do is run. </a:t>
            </a:r>
            <a:endParaRPr lang="en-GB" sz="2400" dirty="0">
              <a:effectLst/>
              <a:latin typeface="Times New Roman" panose="02020603050405020304" pitchFamily="18" charset="0"/>
              <a:ea typeface="Batang" panose="02030600000101010101" pitchFamily="18" charset="-127"/>
            </a:endParaRPr>
          </a:p>
          <a:p>
            <a:pPr lvl="0" algn="just">
              <a:lnSpc>
                <a:spcPts val="1500"/>
              </a:lnSpc>
              <a:spcAft>
                <a:spcPts val="1400"/>
              </a:spcAft>
              <a:tabLst>
                <a:tab pos="457200" algn="l"/>
              </a:tabLst>
            </a:pPr>
            <a:endParaRPr lang="en-GB" sz="2400" i="1" dirty="0">
              <a:effectLst/>
              <a:latin typeface="Arial" panose="020B0604020202020204" pitchFamily="34" charset="0"/>
              <a:ea typeface="Batang" panose="02030600000101010101" pitchFamily="18" charset="-127"/>
              <a:cs typeface="Arial" panose="020B0604020202020204" pitchFamily="34" charset="0"/>
            </a:endParaRPr>
          </a:p>
        </p:txBody>
      </p:sp>
    </p:spTree>
    <p:extLst>
      <p:ext uri="{BB962C8B-B14F-4D97-AF65-F5344CB8AC3E}">
        <p14:creationId xmlns:p14="http://schemas.microsoft.com/office/powerpoint/2010/main" val="3044462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79E938-9298-4675-A655-2585A33C41EA}"/>
              </a:ext>
            </a:extLst>
          </p:cNvPr>
          <p:cNvSpPr txBox="1"/>
          <p:nvPr/>
        </p:nvSpPr>
        <p:spPr>
          <a:xfrm>
            <a:off x="373546" y="755726"/>
            <a:ext cx="11444908" cy="4397486"/>
          </a:xfrm>
          <a:prstGeom prst="rect">
            <a:avLst/>
          </a:prstGeom>
          <a:noFill/>
        </p:spPr>
        <p:txBody>
          <a:bodyPr wrap="square">
            <a:spAutoFit/>
          </a:bodyPr>
          <a:lstStyle/>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Here no one shames us for what we have done or are still doing. Here we have a</a:t>
            </a:r>
          </a:p>
          <a:p>
            <a:pPr algn="just">
              <a:lnSpc>
                <a:spcPts val="1500"/>
              </a:lnSpc>
              <a:spcAft>
                <a:spcPts val="1400"/>
              </a:spcAft>
              <a:tabLst>
                <a:tab pos="457200" algn="l"/>
              </a:tabLst>
            </a:pPr>
            <a:r>
              <a:rPr lang="en-GB" sz="2400" dirty="0">
                <a:effectLst/>
                <a:latin typeface="Tahoma" panose="020B0604030504040204" pitchFamily="34" charset="0"/>
                <a:ea typeface="Batang" panose="02030600000101010101" pitchFamily="18" charset="-127"/>
              </a:rPr>
              <a:t>safe harbour within which to heal, and for that we are grateful.</a:t>
            </a:r>
          </a:p>
          <a:p>
            <a:pPr algn="just">
              <a:lnSpc>
                <a:spcPts val="1500"/>
              </a:lnSpc>
              <a:spcAft>
                <a:spcPts val="1400"/>
              </a:spcAft>
              <a:tabLst>
                <a:tab pos="457200" algn="l"/>
              </a:tabLst>
            </a:pPr>
            <a:r>
              <a:rPr lang="en-GB" sz="2400" dirty="0">
                <a:latin typeface="Tahoma" panose="020B0604030504040204" pitchFamily="34" charset="0"/>
                <a:ea typeface="Batang" panose="02030600000101010101" pitchFamily="18" charset="-127"/>
              </a:rPr>
              <a:t>The only requirement for membership in S.A.A. is a desire to stop compulsive </a:t>
            </a:r>
          </a:p>
          <a:p>
            <a:pPr algn="just">
              <a:lnSpc>
                <a:spcPts val="1500"/>
              </a:lnSpc>
              <a:spcAft>
                <a:spcPts val="1400"/>
              </a:spcAft>
              <a:tabLst>
                <a:tab pos="457200" algn="l"/>
              </a:tabLst>
            </a:pPr>
            <a:r>
              <a:rPr lang="en-GB" sz="2400" dirty="0">
                <a:latin typeface="Tahoma" panose="020B0604030504040204" pitchFamily="34" charset="0"/>
                <a:ea typeface="Batang" panose="02030600000101010101" pitchFamily="18" charset="-127"/>
              </a:rPr>
              <a:t>sexual behaviours. It is a programme of progress, not perfection. If you are willing </a:t>
            </a:r>
          </a:p>
          <a:p>
            <a:pPr algn="just">
              <a:lnSpc>
                <a:spcPts val="1500"/>
              </a:lnSpc>
              <a:spcAft>
                <a:spcPts val="1400"/>
              </a:spcAft>
              <a:tabLst>
                <a:tab pos="457200" algn="l"/>
              </a:tabLst>
            </a:pPr>
            <a:r>
              <a:rPr lang="en-GB" sz="2400" dirty="0">
                <a:latin typeface="Tahoma" panose="020B0604030504040204" pitchFamily="34" charset="0"/>
                <a:ea typeface="Batang" panose="02030600000101010101" pitchFamily="18" charset="-127"/>
              </a:rPr>
              <a:t>to be honest and have a desire to have and maintain healthy relationships, then </a:t>
            </a:r>
          </a:p>
          <a:p>
            <a:pPr algn="just">
              <a:lnSpc>
                <a:spcPts val="1500"/>
              </a:lnSpc>
              <a:spcAft>
                <a:spcPts val="1400"/>
              </a:spcAft>
              <a:tabLst>
                <a:tab pos="457200" algn="l"/>
              </a:tabLst>
            </a:pPr>
            <a:r>
              <a:rPr lang="en-GB" sz="2400" dirty="0">
                <a:latin typeface="Tahoma" panose="020B0604030504040204" pitchFamily="34" charset="0"/>
                <a:ea typeface="Batang" panose="02030600000101010101" pitchFamily="18" charset="-127"/>
              </a:rPr>
              <a:t>you are in the right place.</a:t>
            </a:r>
          </a:p>
          <a:p>
            <a:pPr algn="just">
              <a:lnSpc>
                <a:spcPts val="1500"/>
              </a:lnSpc>
              <a:spcAft>
                <a:spcPts val="1400"/>
              </a:spcAft>
              <a:tabLst>
                <a:tab pos="457200" algn="l"/>
              </a:tabLst>
            </a:pPr>
            <a:endParaRPr lang="en-GB" sz="2400" dirty="0">
              <a:latin typeface="Tahoma" panose="020B0604030504040204" pitchFamily="34" charset="0"/>
              <a:ea typeface="Batang" panose="02030600000101010101" pitchFamily="18" charset="-127"/>
            </a:endParaRPr>
          </a:p>
          <a:p>
            <a:pPr algn="just">
              <a:lnSpc>
                <a:spcPts val="1500"/>
              </a:lnSpc>
              <a:spcAft>
                <a:spcPts val="1400"/>
              </a:spcAft>
              <a:tabLst>
                <a:tab pos="457200" algn="l"/>
              </a:tabLst>
            </a:pPr>
            <a:r>
              <a:rPr lang="en-GB" sz="2400" dirty="0">
                <a:latin typeface="Tahoma" panose="020B0604030504040204" pitchFamily="34" charset="0"/>
                <a:ea typeface="Batang" panose="02030600000101010101" pitchFamily="18" charset="-127"/>
              </a:rPr>
              <a:t>It is suggested that you attend at least six meetings before you decide whether the </a:t>
            </a:r>
          </a:p>
          <a:p>
            <a:pPr algn="just">
              <a:lnSpc>
                <a:spcPts val="1500"/>
              </a:lnSpc>
              <a:spcAft>
                <a:spcPts val="1400"/>
              </a:spcAft>
              <a:tabLst>
                <a:tab pos="457200" algn="l"/>
              </a:tabLst>
            </a:pPr>
            <a:r>
              <a:rPr lang="en-GB" sz="2400" dirty="0">
                <a:latin typeface="Tahoma" panose="020B0604030504040204" pitchFamily="34" charset="0"/>
                <a:ea typeface="Batang" panose="02030600000101010101" pitchFamily="18" charset="-127"/>
              </a:rPr>
              <a:t>programme is for you. At your first meeting we encourage you to talk to others and</a:t>
            </a:r>
          </a:p>
          <a:p>
            <a:pPr algn="just">
              <a:lnSpc>
                <a:spcPts val="1500"/>
              </a:lnSpc>
              <a:spcAft>
                <a:spcPts val="1400"/>
              </a:spcAft>
              <a:tabLst>
                <a:tab pos="457200" algn="l"/>
              </a:tabLst>
            </a:pPr>
            <a:r>
              <a:rPr lang="en-GB" sz="2400" dirty="0">
                <a:latin typeface="Tahoma" panose="020B0604030504040204" pitchFamily="34" charset="0"/>
                <a:ea typeface="Batang" panose="02030600000101010101" pitchFamily="18" charset="-127"/>
              </a:rPr>
              <a:t>exchange telephone numbers with those you relate to. We also suggest that you </a:t>
            </a:r>
          </a:p>
          <a:p>
            <a:pPr algn="just">
              <a:lnSpc>
                <a:spcPts val="1500"/>
              </a:lnSpc>
              <a:spcAft>
                <a:spcPts val="1400"/>
              </a:spcAft>
              <a:tabLst>
                <a:tab pos="457200" algn="l"/>
              </a:tabLst>
            </a:pPr>
            <a:r>
              <a:rPr lang="en-GB" sz="2400" dirty="0">
                <a:latin typeface="Tahoma" panose="020B0604030504040204" pitchFamily="34" charset="0"/>
                <a:ea typeface="Batang" panose="02030600000101010101" pitchFamily="18" charset="-127"/>
              </a:rPr>
              <a:t>select a temporary sponsor to assist you in learning the basics. </a:t>
            </a:r>
          </a:p>
          <a:p>
            <a:pPr lvl="0" algn="just">
              <a:lnSpc>
                <a:spcPts val="1500"/>
              </a:lnSpc>
              <a:spcAft>
                <a:spcPts val="1400"/>
              </a:spcAft>
              <a:tabLst>
                <a:tab pos="457200" algn="l"/>
              </a:tabLst>
            </a:pPr>
            <a:endParaRPr lang="en-GB" sz="2400" i="1" dirty="0">
              <a:effectLst/>
              <a:latin typeface="Arial" panose="020B0604020202020204" pitchFamily="34" charset="0"/>
              <a:ea typeface="Batang" panose="02030600000101010101" pitchFamily="18" charset="-127"/>
              <a:cs typeface="Arial" panose="020B0604020202020204" pitchFamily="34" charset="0"/>
            </a:endParaRPr>
          </a:p>
        </p:txBody>
      </p:sp>
    </p:spTree>
    <p:extLst>
      <p:ext uri="{BB962C8B-B14F-4D97-AF65-F5344CB8AC3E}">
        <p14:creationId xmlns:p14="http://schemas.microsoft.com/office/powerpoint/2010/main" val="940742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79E938-9298-4675-A655-2585A33C41EA}"/>
              </a:ext>
            </a:extLst>
          </p:cNvPr>
          <p:cNvSpPr txBox="1"/>
          <p:nvPr/>
        </p:nvSpPr>
        <p:spPr>
          <a:xfrm>
            <a:off x="373546" y="765251"/>
            <a:ext cx="11444908" cy="3698064"/>
          </a:xfrm>
          <a:prstGeom prst="rect">
            <a:avLst/>
          </a:prstGeom>
          <a:noFill/>
        </p:spPr>
        <p:txBody>
          <a:bodyPr wrap="square">
            <a:spAutoFit/>
          </a:bodyPr>
          <a:lstStyle/>
          <a:p>
            <a:pPr>
              <a:spcAft>
                <a:spcPts val="1000"/>
              </a:spcAft>
            </a:pPr>
            <a:r>
              <a:rPr lang="en-GB" sz="2400" dirty="0">
                <a:effectLst/>
                <a:latin typeface="Tahoma" panose="020B0604030504040204" pitchFamily="34" charset="0"/>
                <a:ea typeface="Tahoma" panose="020B0604030504040204" pitchFamily="34" charset="0"/>
                <a:cs typeface="Tahoma" panose="020B0604030504040204" pitchFamily="34" charset="0"/>
              </a:rPr>
              <a:t>The selection process is easy: all you do is ask someone you relate to (to whom you are not sexually attracted) if they would be willing to be your temporary sponsor until you learn your way around. At a later date, after you have got to know us better, we suggest you choose a permanent sponsor.</a:t>
            </a:r>
          </a:p>
          <a:p>
            <a:pPr>
              <a:lnSpc>
                <a:spcPct val="107000"/>
              </a:lnSpc>
              <a:spcAft>
                <a:spcPts val="800"/>
              </a:spcAft>
            </a:pPr>
            <a:r>
              <a:rPr lang="en-GB" sz="2400" dirty="0">
                <a:solidFill>
                  <a:srgbClr val="000000"/>
                </a:solidFill>
                <a:effectLst/>
                <a:latin typeface="Tahoma" panose="020B0604030504040204" pitchFamily="34" charset="0"/>
                <a:ea typeface="Tahoma" panose="020B0604030504040204" pitchFamily="34" charset="0"/>
                <a:cs typeface="Tahoma" panose="020B0604030504040204" pitchFamily="34" charset="0"/>
              </a:rPr>
              <a:t>Although anonymity is a core tradition on which the programme depends, you should be aware that some people may decide after careful thought to report certain disclosures to the authorities.</a:t>
            </a:r>
            <a:endParaRPr lang="en-GB" sz="2400" dirty="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800"/>
              </a:spcAft>
            </a:pPr>
            <a:r>
              <a:rPr lang="en-GB" sz="2400" dirty="0">
                <a:effectLst/>
                <a:latin typeface="Tahoma" panose="020B0604030504040204" pitchFamily="34" charset="0"/>
                <a:ea typeface="Tahoma" panose="020B0604030504040204" pitchFamily="34" charset="0"/>
                <a:cs typeface="Tahoma" panose="020B0604030504040204" pitchFamily="34" charset="0"/>
              </a:rPr>
              <a:t> </a:t>
            </a:r>
          </a:p>
          <a:p>
            <a:pPr lvl="0" algn="just">
              <a:lnSpc>
                <a:spcPts val="1500"/>
              </a:lnSpc>
              <a:spcAft>
                <a:spcPts val="1400"/>
              </a:spcAft>
              <a:tabLst>
                <a:tab pos="457200" algn="l"/>
              </a:tabLst>
            </a:pPr>
            <a:endParaRPr lang="en-GB" sz="2400" i="1" dirty="0">
              <a:effectLst/>
              <a:latin typeface="Arial" panose="020B0604020202020204" pitchFamily="34" charset="0"/>
              <a:ea typeface="Batang" panose="02030600000101010101" pitchFamily="18" charset="-127"/>
              <a:cs typeface="Arial" panose="020B0604020202020204" pitchFamily="34" charset="0"/>
            </a:endParaRPr>
          </a:p>
        </p:txBody>
      </p:sp>
    </p:spTree>
    <p:extLst>
      <p:ext uri="{BB962C8B-B14F-4D97-AF65-F5344CB8AC3E}">
        <p14:creationId xmlns:p14="http://schemas.microsoft.com/office/powerpoint/2010/main" val="1323035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79E938-9298-4675-A655-2585A33C41EA}"/>
              </a:ext>
            </a:extLst>
          </p:cNvPr>
          <p:cNvSpPr txBox="1"/>
          <p:nvPr/>
        </p:nvSpPr>
        <p:spPr>
          <a:xfrm>
            <a:off x="373546" y="755726"/>
            <a:ext cx="11444908" cy="3646191"/>
          </a:xfrm>
          <a:prstGeom prst="rect">
            <a:avLst/>
          </a:prstGeom>
          <a:noFill/>
        </p:spPr>
        <p:txBody>
          <a:bodyPr wrap="square">
            <a:spAutoFit/>
          </a:bodyPr>
          <a:lstStyle/>
          <a:p>
            <a:pPr>
              <a:lnSpc>
                <a:spcPct val="107000"/>
              </a:lnSpc>
              <a:spcAft>
                <a:spcPts val="800"/>
              </a:spcAft>
            </a:pPr>
            <a:r>
              <a:rPr lang="en-GB" sz="2400" dirty="0">
                <a:effectLst/>
                <a:latin typeface="Tahoma" panose="020B0604030504040204" pitchFamily="34" charset="0"/>
                <a:ea typeface="Tahoma" panose="020B0604030504040204" pitchFamily="34" charset="0"/>
                <a:cs typeface="Tahoma" panose="020B0604030504040204" pitchFamily="34" charset="0"/>
              </a:rPr>
              <a:t> </a:t>
            </a:r>
          </a:p>
          <a:p>
            <a:pPr>
              <a:spcAft>
                <a:spcPts val="1000"/>
              </a:spcAft>
            </a:pPr>
            <a:r>
              <a:rPr lang="en-GB" sz="2400" dirty="0">
                <a:effectLst/>
                <a:latin typeface="Tahoma" panose="020B0604030504040204" pitchFamily="34" charset="0"/>
                <a:ea typeface="Tahoma" panose="020B0604030504040204" pitchFamily="34" charset="0"/>
                <a:cs typeface="Tahoma" panose="020B0604030504040204" pitchFamily="34" charset="0"/>
              </a:rPr>
              <a:t>In addition to attending meetings and talking with others we suggest you read our primary text </a:t>
            </a:r>
            <a:r>
              <a:rPr lang="en-GB" sz="2400" i="1" dirty="0">
                <a:effectLst/>
                <a:latin typeface="Tahoma" panose="020B0604030504040204" pitchFamily="34" charset="0"/>
                <a:ea typeface="Tahoma" panose="020B0604030504040204" pitchFamily="34" charset="0"/>
                <a:cs typeface="Tahoma" panose="020B0604030504040204" pitchFamily="34" charset="0"/>
              </a:rPr>
              <a:t>Sex Addicts Anonymous (The green Book) </a:t>
            </a:r>
            <a:r>
              <a:rPr lang="en-GB" sz="2400" dirty="0">
                <a:effectLst/>
                <a:latin typeface="Tahoma" panose="020B0604030504040204" pitchFamily="34" charset="0"/>
                <a:ea typeface="Tahoma" panose="020B0604030504040204" pitchFamily="34" charset="0"/>
                <a:cs typeface="Tahoma" panose="020B0604030504040204" pitchFamily="34" charset="0"/>
              </a:rPr>
              <a:t>, S.A.A. pamphlets available via Intergroup,</a:t>
            </a:r>
            <a:r>
              <a:rPr lang="en-GB" sz="2400" u="sng" dirty="0">
                <a:solidFill>
                  <a:srgbClr val="0000FF"/>
                </a:solidFill>
                <a:effectLst/>
                <a:latin typeface="Tahoma" panose="020B0604030504040204" pitchFamily="34" charset="0"/>
                <a:ea typeface="Tahoma" panose="020B0604030504040204" pitchFamily="34" charset="0"/>
                <a:cs typeface="Tahoma" panose="020B0604030504040204" pitchFamily="34" charset="0"/>
              </a:rPr>
              <a:t> </a:t>
            </a:r>
            <a:r>
              <a:rPr lang="en-GB" sz="2400" u="sng" dirty="0">
                <a:solidFill>
                  <a:srgbClr val="0000FF"/>
                </a:solidFill>
                <a:effectLst/>
                <a:latin typeface="Tahoma" panose="020B0604030504040204" pitchFamily="34" charset="0"/>
                <a:ea typeface="Tahoma" panose="020B0604030504040204" pitchFamily="34" charset="0"/>
                <a:cs typeface="Tahoma" panose="020B0604030504040204" pitchFamily="34" charset="0"/>
                <a:hlinkClick r:id="rId2"/>
              </a:rPr>
              <a:t>saauk.info</a:t>
            </a:r>
            <a:r>
              <a:rPr lang="en-GB" sz="2400" dirty="0">
                <a:effectLst/>
                <a:latin typeface="Tahoma" panose="020B0604030504040204" pitchFamily="34" charset="0"/>
                <a:ea typeface="Tahoma" panose="020B0604030504040204" pitchFamily="34" charset="0"/>
                <a:cs typeface="Tahoma" panose="020B0604030504040204" pitchFamily="34" charset="0"/>
              </a:rPr>
              <a:t> and</a:t>
            </a:r>
            <a:r>
              <a:rPr lang="en-GB" sz="2400" dirty="0">
                <a:solidFill>
                  <a:srgbClr val="FF0000"/>
                </a:solidFill>
                <a:effectLst/>
                <a:latin typeface="Tahoma" panose="020B0604030504040204" pitchFamily="34" charset="0"/>
                <a:ea typeface="Tahoma" panose="020B0604030504040204" pitchFamily="34" charset="0"/>
                <a:cs typeface="Tahoma" panose="020B0604030504040204" pitchFamily="34" charset="0"/>
              </a:rPr>
              <a:t> </a:t>
            </a:r>
            <a:r>
              <a:rPr lang="en-GB" sz="2400" u="sng" dirty="0">
                <a:solidFill>
                  <a:srgbClr val="0000FF"/>
                </a:solidFill>
                <a:effectLst/>
                <a:latin typeface="Tahoma" panose="020B0604030504040204" pitchFamily="34" charset="0"/>
                <a:ea typeface="Tahoma" panose="020B0604030504040204" pitchFamily="34" charset="0"/>
                <a:cs typeface="Tahoma" panose="020B0604030504040204" pitchFamily="34" charset="0"/>
                <a:hlinkClick r:id="rId3"/>
              </a:rPr>
              <a:t>saa-recovery.org</a:t>
            </a:r>
            <a:r>
              <a:rPr lang="en-GB" sz="2400" dirty="0">
                <a:effectLst/>
                <a:latin typeface="Tahoma" panose="020B0604030504040204" pitchFamily="34" charset="0"/>
                <a:ea typeface="Tahoma" panose="020B0604030504040204" pitchFamily="34" charset="0"/>
                <a:cs typeface="Tahoma" panose="020B0604030504040204" pitchFamily="34" charset="0"/>
              </a:rPr>
              <a:t>, </a:t>
            </a:r>
            <a:r>
              <a:rPr lang="en-GB" sz="2400" i="1" dirty="0">
                <a:effectLst/>
                <a:latin typeface="Tahoma" panose="020B0604030504040204" pitchFamily="34" charset="0"/>
                <a:ea typeface="Tahoma" panose="020B0604030504040204" pitchFamily="34" charset="0"/>
                <a:cs typeface="Tahoma" panose="020B0604030504040204" pitchFamily="34" charset="0"/>
              </a:rPr>
              <a:t>Alcoholics Anonymous </a:t>
            </a:r>
            <a:r>
              <a:rPr lang="en-GB" sz="2400" dirty="0">
                <a:effectLst/>
                <a:latin typeface="Tahoma" panose="020B0604030504040204" pitchFamily="34" charset="0"/>
                <a:ea typeface="Tahoma" panose="020B0604030504040204" pitchFamily="34" charset="0"/>
                <a:cs typeface="Tahoma" panose="020B0604030504040204" pitchFamily="34" charset="0"/>
              </a:rPr>
              <a:t>(The Big Book) and other appropriate recovery literature.</a:t>
            </a:r>
          </a:p>
          <a:p>
            <a:pPr>
              <a:spcAft>
                <a:spcPts val="1000"/>
              </a:spcAft>
            </a:pPr>
            <a:r>
              <a:rPr lang="en-GB" sz="2400" dirty="0">
                <a:effectLst/>
                <a:latin typeface="Tahoma" panose="020B0604030504040204" pitchFamily="34" charset="0"/>
                <a:ea typeface="Tahoma" panose="020B0604030504040204" pitchFamily="34" charset="0"/>
                <a:cs typeface="Tahoma" panose="020B0604030504040204" pitchFamily="34" charset="0"/>
              </a:rPr>
              <a:t>We are happy that you are here, for it is the newcomer that keeps S.A.A. alive and well. We encourage you to take it ONE DAY AT A TIME, BE GENTLE WITH YOURSELF, and KEEP COMING BACK.</a:t>
            </a:r>
          </a:p>
          <a:p>
            <a:pPr lvl="0" algn="just">
              <a:lnSpc>
                <a:spcPts val="1500"/>
              </a:lnSpc>
              <a:spcAft>
                <a:spcPts val="1400"/>
              </a:spcAft>
              <a:tabLst>
                <a:tab pos="457200" algn="l"/>
              </a:tabLst>
            </a:pPr>
            <a:endParaRPr lang="en-GB" sz="2400" i="1" dirty="0">
              <a:effectLst/>
              <a:latin typeface="Arial" panose="020B0604020202020204" pitchFamily="34" charset="0"/>
              <a:ea typeface="Batang" panose="02030600000101010101" pitchFamily="18" charset="-127"/>
              <a:cs typeface="Arial" panose="020B0604020202020204" pitchFamily="34" charset="0"/>
            </a:endParaRPr>
          </a:p>
        </p:txBody>
      </p:sp>
    </p:spTree>
    <p:extLst>
      <p:ext uri="{BB962C8B-B14F-4D97-AF65-F5344CB8AC3E}">
        <p14:creationId xmlns:p14="http://schemas.microsoft.com/office/powerpoint/2010/main" val="2695001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79E938-9298-4675-A655-2585A33C41EA}"/>
              </a:ext>
            </a:extLst>
          </p:cNvPr>
          <p:cNvSpPr txBox="1"/>
          <p:nvPr/>
        </p:nvSpPr>
        <p:spPr>
          <a:xfrm>
            <a:off x="2932019" y="3231073"/>
            <a:ext cx="11444908" cy="926985"/>
          </a:xfrm>
          <a:prstGeom prst="rect">
            <a:avLst/>
          </a:prstGeom>
          <a:noFill/>
        </p:spPr>
        <p:txBody>
          <a:bodyPr wrap="square">
            <a:spAutoFit/>
          </a:bodyPr>
          <a:lstStyle/>
          <a:p>
            <a:pPr>
              <a:lnSpc>
                <a:spcPct val="107000"/>
              </a:lnSpc>
              <a:spcAft>
                <a:spcPts val="800"/>
              </a:spcAft>
            </a:pPr>
            <a:r>
              <a:rPr lang="en-GB" sz="2400" dirty="0">
                <a:effectLst/>
                <a:latin typeface="Tahoma" panose="020B0604030504040204" pitchFamily="34" charset="0"/>
                <a:ea typeface="Tahoma" panose="020B0604030504040204" pitchFamily="34" charset="0"/>
                <a:cs typeface="Tahoma" panose="020B0604030504040204" pitchFamily="34" charset="0"/>
              </a:rPr>
              <a:t> </a:t>
            </a:r>
            <a:endParaRPr lang="en-GB" sz="6600" b="1" dirty="0">
              <a:solidFill>
                <a:schemeClr val="accent6">
                  <a:lumMod val="50000"/>
                </a:schemeClr>
              </a:solidFill>
              <a:effectLst/>
              <a:latin typeface="Tahoma" panose="020B0604030504040204" pitchFamily="34" charset="0"/>
              <a:ea typeface="Tahoma" panose="020B0604030504040204" pitchFamily="34" charset="0"/>
              <a:cs typeface="Tahoma" panose="020B0604030504040204" pitchFamily="34" charset="0"/>
            </a:endParaRPr>
          </a:p>
          <a:p>
            <a:pPr lvl="0" algn="just">
              <a:lnSpc>
                <a:spcPts val="1500"/>
              </a:lnSpc>
              <a:spcAft>
                <a:spcPts val="1400"/>
              </a:spcAft>
              <a:tabLst>
                <a:tab pos="457200" algn="l"/>
              </a:tabLst>
            </a:pPr>
            <a:r>
              <a:rPr lang="en-GB" sz="6600" b="1" i="1" dirty="0">
                <a:solidFill>
                  <a:schemeClr val="accent6">
                    <a:lumMod val="50000"/>
                  </a:schemeClr>
                </a:solidFill>
                <a:effectLst/>
                <a:latin typeface="Arial" panose="020B0604020202020204" pitchFamily="34" charset="0"/>
                <a:ea typeface="Batang" panose="02030600000101010101" pitchFamily="18" charset="-127"/>
                <a:cs typeface="Arial" panose="020B0604020202020204" pitchFamily="34" charset="0"/>
              </a:rPr>
              <a:t>WELCOME …………</a:t>
            </a:r>
            <a:r>
              <a:rPr lang="en-GB" sz="2400" i="1" dirty="0">
                <a:effectLst/>
                <a:latin typeface="Arial" panose="020B0604020202020204" pitchFamily="34" charset="0"/>
                <a:ea typeface="Batang" panose="02030600000101010101" pitchFamily="18" charset="-127"/>
                <a:cs typeface="Arial" panose="020B0604020202020204" pitchFamily="34" charset="0"/>
              </a:rPr>
              <a:t>.</a:t>
            </a:r>
          </a:p>
        </p:txBody>
      </p:sp>
    </p:spTree>
    <p:extLst>
      <p:ext uri="{BB962C8B-B14F-4D97-AF65-F5344CB8AC3E}">
        <p14:creationId xmlns:p14="http://schemas.microsoft.com/office/powerpoint/2010/main" val="3686925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79E938-9298-4675-A655-2585A33C41EA}"/>
              </a:ext>
            </a:extLst>
          </p:cNvPr>
          <p:cNvSpPr txBox="1"/>
          <p:nvPr/>
        </p:nvSpPr>
        <p:spPr>
          <a:xfrm>
            <a:off x="573834" y="671442"/>
            <a:ext cx="11444908" cy="5324535"/>
          </a:xfrm>
          <a:prstGeom prst="rect">
            <a:avLst/>
          </a:prstGeom>
          <a:noFill/>
        </p:spPr>
        <p:txBody>
          <a:bodyPr wrap="square">
            <a:spAutoFit/>
          </a:bodyPr>
          <a:lstStyle/>
          <a:p>
            <a:pPr algn="l" fontAlgn="base"/>
            <a:r>
              <a:rPr lang="en-GB" sz="2400" dirty="0">
                <a:effectLst/>
                <a:latin typeface="Tahoma" panose="020B0604030504040204" pitchFamily="34" charset="0"/>
                <a:ea typeface="Tahoma" panose="020B0604030504040204" pitchFamily="34" charset="0"/>
                <a:cs typeface="Tahoma" panose="020B0604030504040204" pitchFamily="34" charset="0"/>
              </a:rPr>
              <a:t>Just for today I will try to live through this day only, and not tackle my whole life problem at once. I can do something for twelve hours that would appal me if I felt that I had to keep it up for a lifetime.</a:t>
            </a:r>
          </a:p>
          <a:p>
            <a:pPr algn="l" fontAlgn="base"/>
            <a:endParaRPr lang="en-GB" sz="2400" dirty="0">
              <a:effectLst/>
              <a:latin typeface="Tahoma" panose="020B0604030504040204" pitchFamily="34" charset="0"/>
              <a:ea typeface="Tahoma" panose="020B0604030504040204" pitchFamily="34" charset="0"/>
              <a:cs typeface="Tahoma" panose="020B0604030504040204" pitchFamily="34" charset="0"/>
            </a:endParaRPr>
          </a:p>
          <a:p>
            <a:pPr algn="l" fontAlgn="base"/>
            <a:r>
              <a:rPr lang="en-GB" sz="2400" dirty="0">
                <a:effectLst/>
                <a:latin typeface="Tahoma" panose="020B0604030504040204" pitchFamily="34" charset="0"/>
                <a:ea typeface="Tahoma" panose="020B0604030504040204" pitchFamily="34" charset="0"/>
                <a:cs typeface="Tahoma" panose="020B0604030504040204" pitchFamily="34" charset="0"/>
              </a:rPr>
              <a:t>Just for today I will be happy. Most folks are as happy as they make up their minds to be.</a:t>
            </a:r>
          </a:p>
          <a:p>
            <a:pPr algn="l" fontAlgn="base"/>
            <a:endParaRPr lang="en-GB" sz="2400" dirty="0">
              <a:effectLst/>
              <a:latin typeface="Tahoma" panose="020B0604030504040204" pitchFamily="34" charset="0"/>
              <a:ea typeface="Tahoma" panose="020B0604030504040204" pitchFamily="34" charset="0"/>
              <a:cs typeface="Tahoma" panose="020B0604030504040204" pitchFamily="34" charset="0"/>
            </a:endParaRPr>
          </a:p>
          <a:p>
            <a:pPr algn="l" fontAlgn="base"/>
            <a:r>
              <a:rPr lang="en-GB" sz="2400" dirty="0">
                <a:effectLst/>
                <a:latin typeface="Tahoma" panose="020B0604030504040204" pitchFamily="34" charset="0"/>
                <a:ea typeface="Tahoma" panose="020B0604030504040204" pitchFamily="34" charset="0"/>
                <a:cs typeface="Tahoma" panose="020B0604030504040204" pitchFamily="34" charset="0"/>
              </a:rPr>
              <a:t>Just for today I will adjust myself to what is, and not try to adjust everything to my own desires. I will take my ‘luck’ as it comes, and fit myself to it.</a:t>
            </a:r>
          </a:p>
          <a:p>
            <a:pPr algn="l" fontAlgn="base"/>
            <a:endParaRPr lang="en-GB" sz="1400" dirty="0">
              <a:effectLst/>
              <a:latin typeface="Tahoma" panose="020B0604030504040204" pitchFamily="34" charset="0"/>
              <a:ea typeface="Tahoma" panose="020B0604030504040204" pitchFamily="34" charset="0"/>
              <a:cs typeface="Tahoma" panose="020B0604030504040204" pitchFamily="34" charset="0"/>
            </a:endParaRPr>
          </a:p>
          <a:p>
            <a:pPr algn="l" fontAlgn="base"/>
            <a:r>
              <a:rPr lang="en-GB" sz="2400" dirty="0">
                <a:effectLst/>
                <a:latin typeface="Tahoma" panose="020B0604030504040204" pitchFamily="34" charset="0"/>
                <a:ea typeface="Tahoma" panose="020B0604030504040204" pitchFamily="34" charset="0"/>
                <a:cs typeface="Tahoma" panose="020B0604030504040204" pitchFamily="34" charset="0"/>
              </a:rPr>
              <a:t>Just for today I will try to strengthen my mind. I will study. I will learn something useful. I will not be a mental loafer. I will read something that requires effort, thought and concentration.</a:t>
            </a:r>
          </a:p>
          <a:p>
            <a:pPr fontAlgn="base"/>
            <a:endParaRPr lang="en-GB" sz="1400" dirty="0">
              <a:latin typeface="Tahoma" panose="020B0604030504040204" pitchFamily="34" charset="0"/>
              <a:ea typeface="Tahoma" panose="020B0604030504040204" pitchFamily="34" charset="0"/>
              <a:cs typeface="Tahoma" panose="020B0604030504040204" pitchFamily="34" charset="0"/>
            </a:endParaRPr>
          </a:p>
          <a:p>
            <a:pPr algn="l" fontAlgn="base"/>
            <a:endParaRPr lang="en-GB" sz="2400" dirty="0">
              <a:effectLst/>
              <a:latin typeface="Tahoma" panose="020B0604030504040204" pitchFamily="34" charset="0"/>
              <a:ea typeface="Tahoma" panose="020B0604030504040204" pitchFamily="34" charset="0"/>
              <a:cs typeface="Tahoma" panose="020B0604030504040204" pitchFamily="34" charset="0"/>
            </a:endParaRPr>
          </a:p>
        </p:txBody>
      </p:sp>
      <p:sp>
        <p:nvSpPr>
          <p:cNvPr id="4" name="TextBox 3">
            <a:extLst>
              <a:ext uri="{FF2B5EF4-FFF2-40B4-BE49-F238E27FC236}">
                <a16:creationId xmlns:a16="http://schemas.microsoft.com/office/drawing/2014/main" id="{358941C7-E4E6-4213-8B6E-F77D7F6E368F}"/>
              </a:ext>
            </a:extLst>
          </p:cNvPr>
          <p:cNvSpPr txBox="1"/>
          <p:nvPr/>
        </p:nvSpPr>
        <p:spPr>
          <a:xfrm>
            <a:off x="373546" y="148269"/>
            <a:ext cx="6092686" cy="369332"/>
          </a:xfrm>
          <a:prstGeom prst="rect">
            <a:avLst/>
          </a:prstGeom>
          <a:noFill/>
        </p:spPr>
        <p:txBody>
          <a:bodyPr wrap="square">
            <a:spAutoFit/>
          </a:bodyPr>
          <a:lstStyle/>
          <a:p>
            <a:r>
              <a:rPr lang="en-GB" sz="1800" dirty="0">
                <a:solidFill>
                  <a:schemeClr val="accent6">
                    <a:lumMod val="75000"/>
                  </a:schemeClr>
                </a:solidFill>
                <a:effectLst/>
                <a:latin typeface="Arial Black" panose="020B0A04020102020204" pitchFamily="34" charset="0"/>
                <a:ea typeface="Batang" panose="02030600000101010101" pitchFamily="18" charset="-127"/>
              </a:rPr>
              <a:t>JUST FOR TODAY </a:t>
            </a:r>
            <a:endParaRPr lang="en-GB" sz="1800" dirty="0">
              <a:solidFill>
                <a:schemeClr val="accent6">
                  <a:lumMod val="75000"/>
                </a:schemeClr>
              </a:solidFill>
              <a:effectLst/>
              <a:latin typeface="Times New Roman" panose="02020603050405020304" pitchFamily="18" charset="0"/>
              <a:ea typeface="Batang" panose="02030600000101010101" pitchFamily="18" charset="-127"/>
            </a:endParaRPr>
          </a:p>
        </p:txBody>
      </p:sp>
    </p:spTree>
    <p:extLst>
      <p:ext uri="{BB962C8B-B14F-4D97-AF65-F5344CB8AC3E}">
        <p14:creationId xmlns:p14="http://schemas.microsoft.com/office/powerpoint/2010/main" val="1829198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76CC57-5EA9-4AC4-A5EF-B3054FB3BADD}"/>
              </a:ext>
            </a:extLst>
          </p:cNvPr>
          <p:cNvSpPr txBox="1"/>
          <p:nvPr/>
        </p:nvSpPr>
        <p:spPr>
          <a:xfrm>
            <a:off x="317677" y="0"/>
            <a:ext cx="11299971" cy="6370975"/>
          </a:xfrm>
          <a:prstGeom prst="rect">
            <a:avLst/>
          </a:prstGeom>
          <a:noFill/>
        </p:spPr>
        <p:txBody>
          <a:bodyPr wrap="square">
            <a:spAutoFit/>
          </a:bodyPr>
          <a:lstStyle/>
          <a:p>
            <a:pPr algn="l" fontAlgn="base"/>
            <a:endParaRPr lang="en-GB" sz="1000" dirty="0">
              <a:effectLst/>
              <a:latin typeface="Tahoma" panose="020B0604030504040204" pitchFamily="34" charset="0"/>
              <a:ea typeface="Tahoma" panose="020B0604030504040204" pitchFamily="34" charset="0"/>
              <a:cs typeface="Tahoma" panose="020B0604030504040204" pitchFamily="34" charset="0"/>
            </a:endParaRPr>
          </a:p>
          <a:p>
            <a:pPr algn="l" fontAlgn="base"/>
            <a:r>
              <a:rPr lang="en-GB" sz="2400" dirty="0">
                <a:effectLst/>
                <a:latin typeface="Tahoma" panose="020B0604030504040204" pitchFamily="34" charset="0"/>
                <a:ea typeface="Tahoma" panose="020B0604030504040204" pitchFamily="34" charset="0"/>
                <a:cs typeface="Tahoma" panose="020B0604030504040204" pitchFamily="34" charset="0"/>
              </a:rPr>
              <a:t>Just for today I will exercise my soul in three ways: I will do somebody a good turn, and not get found out; if anybody knows of it, it will not count. I will do at least two things I don’t want to do —just for exercise. I will not show anyone that my feelings are hurt; they may be hurt, but today I will not show it.</a:t>
            </a:r>
          </a:p>
          <a:p>
            <a:pPr algn="l" fontAlgn="base"/>
            <a:endParaRPr lang="en-GB" sz="1400" dirty="0">
              <a:latin typeface="Tahoma" panose="020B0604030504040204" pitchFamily="34" charset="0"/>
              <a:ea typeface="Tahoma" panose="020B0604030504040204" pitchFamily="34" charset="0"/>
              <a:cs typeface="Tahoma" panose="020B0604030504040204" pitchFamily="34" charset="0"/>
            </a:endParaRPr>
          </a:p>
          <a:p>
            <a:pPr algn="l" fontAlgn="base"/>
            <a:r>
              <a:rPr lang="en-GB" sz="2400" dirty="0">
                <a:latin typeface="Tahoma" panose="020B0604030504040204" pitchFamily="34" charset="0"/>
                <a:ea typeface="Tahoma" panose="020B0604030504040204" pitchFamily="34" charset="0"/>
                <a:cs typeface="Tahoma" panose="020B0604030504040204" pitchFamily="34" charset="0"/>
              </a:rPr>
              <a:t>Just for today I will be agreeable. I will look as well as I can, dress becomingly, talk low, act courteously, criticise not one bit, not find fault with anything and not try to improve or regulate anybody except myself.</a:t>
            </a:r>
          </a:p>
          <a:p>
            <a:pPr algn="l" fontAlgn="base"/>
            <a:endParaRPr lang="en-GB" sz="1000" dirty="0">
              <a:latin typeface="Tahoma" panose="020B0604030504040204" pitchFamily="34" charset="0"/>
              <a:ea typeface="Tahoma" panose="020B0604030504040204" pitchFamily="34" charset="0"/>
              <a:cs typeface="Tahoma" panose="020B0604030504040204" pitchFamily="34" charset="0"/>
            </a:endParaRPr>
          </a:p>
          <a:p>
            <a:pPr algn="l" fontAlgn="base"/>
            <a:r>
              <a:rPr lang="en-GB" sz="2400" dirty="0">
                <a:latin typeface="Tahoma" panose="020B0604030504040204" pitchFamily="34" charset="0"/>
                <a:ea typeface="Tahoma" panose="020B0604030504040204" pitchFamily="34" charset="0"/>
                <a:cs typeface="Tahoma" panose="020B0604030504040204" pitchFamily="34" charset="0"/>
              </a:rPr>
              <a:t>Just for today I will have a programme. I may not follow it exactly, but I will have it. I will save myself from two pests: hurry and indecision.</a:t>
            </a:r>
          </a:p>
          <a:p>
            <a:pPr algn="l" fontAlgn="base"/>
            <a:endParaRPr lang="en-GB" sz="1000" dirty="0">
              <a:latin typeface="Tahoma" panose="020B0604030504040204" pitchFamily="34" charset="0"/>
              <a:ea typeface="Tahoma" panose="020B0604030504040204" pitchFamily="34" charset="0"/>
              <a:cs typeface="Tahoma" panose="020B0604030504040204" pitchFamily="34" charset="0"/>
            </a:endParaRPr>
          </a:p>
          <a:p>
            <a:pPr algn="l" fontAlgn="base"/>
            <a:r>
              <a:rPr lang="en-GB" sz="2400" dirty="0">
                <a:latin typeface="Tahoma" panose="020B0604030504040204" pitchFamily="34" charset="0"/>
                <a:ea typeface="Tahoma" panose="020B0604030504040204" pitchFamily="34" charset="0"/>
                <a:cs typeface="Tahoma" panose="020B0604030504040204" pitchFamily="34" charset="0"/>
              </a:rPr>
              <a:t>Just for today I will have a quiet half hour all by myself, and relax. During this half hour, sometime, I will try to get a better perspective of my life.</a:t>
            </a:r>
          </a:p>
          <a:p>
            <a:pPr algn="l" fontAlgn="base"/>
            <a:endParaRPr lang="en-GB" sz="1400" dirty="0">
              <a:latin typeface="Tahoma" panose="020B0604030504040204" pitchFamily="34" charset="0"/>
              <a:ea typeface="Tahoma" panose="020B0604030504040204" pitchFamily="34" charset="0"/>
              <a:cs typeface="Tahoma" panose="020B0604030504040204" pitchFamily="34" charset="0"/>
            </a:endParaRPr>
          </a:p>
          <a:p>
            <a:pPr algn="l" fontAlgn="base"/>
            <a:r>
              <a:rPr lang="en-GB" sz="2400" dirty="0">
                <a:latin typeface="Tahoma" panose="020B0604030504040204" pitchFamily="34" charset="0"/>
                <a:ea typeface="Tahoma" panose="020B0604030504040204" pitchFamily="34" charset="0"/>
                <a:cs typeface="Tahoma" panose="020B0604030504040204" pitchFamily="34" charset="0"/>
              </a:rPr>
              <a:t>Just for today I will be unafraid. Especially I will not be afraid to enjoy what is beautiful, and to believe that as I give to the world, so the world will give to me.</a:t>
            </a:r>
          </a:p>
          <a:p>
            <a:pPr algn="l" fontAlgn="base"/>
            <a:endParaRPr lang="en-GB" sz="2400" dirty="0">
              <a:latin typeface="Tahoma" panose="020B0604030504040204" pitchFamily="34" charset="0"/>
              <a:ea typeface="Tahoma" panose="020B0604030504040204" pitchFamily="34" charset="0"/>
              <a:cs typeface="Tahoma" panose="020B0604030504040204" pitchFamily="34" charset="0"/>
            </a:endParaRPr>
          </a:p>
          <a:p>
            <a:pPr algn="l" fontAlgn="base"/>
            <a:endParaRPr lang="en-GB" sz="1800" dirty="0">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501252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D4E0E88-83FF-448D-85B5-90C40A9035AB}"/>
              </a:ext>
            </a:extLst>
          </p:cNvPr>
          <p:cNvSpPr txBox="1"/>
          <p:nvPr/>
        </p:nvSpPr>
        <p:spPr>
          <a:xfrm>
            <a:off x="629479" y="1668387"/>
            <a:ext cx="12404034" cy="3920625"/>
          </a:xfrm>
          <a:prstGeom prst="rect">
            <a:avLst/>
          </a:prstGeom>
          <a:noFill/>
        </p:spPr>
        <p:txBody>
          <a:bodyPr wrap="square">
            <a:spAutoFit/>
          </a:bodyPr>
          <a:lstStyle/>
          <a:p>
            <a:pPr marL="990600" indent="-990600">
              <a:lnSpc>
                <a:spcPts val="1500"/>
              </a:lnSpc>
              <a:spcAft>
                <a:spcPts val="800"/>
              </a:spcAft>
            </a:pPr>
            <a:r>
              <a:rPr lang="en-GB" sz="440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a:t>
            </a: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God, </a:t>
            </a:r>
          </a:p>
          <a:p>
            <a:pPr marL="990600" indent="-990600">
              <a:lnSpc>
                <a:spcPts val="1500"/>
              </a:lnSpc>
              <a:spcAft>
                <a:spcPts val="800"/>
              </a:spcAft>
            </a:pPr>
            <a:endPar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r>
              <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rPr>
              <a:t>G</a:t>
            </a: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rant me the serenity to accept the</a:t>
            </a:r>
          </a:p>
          <a:p>
            <a:pPr marL="990600" indent="-990600">
              <a:lnSpc>
                <a:spcPts val="1500"/>
              </a:lnSpc>
              <a:spcAft>
                <a:spcPts val="800"/>
              </a:spcAft>
            </a:pPr>
            <a:endPar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endPar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things I cannot change, </a:t>
            </a:r>
          </a:p>
          <a:p>
            <a:pPr marL="990600" indent="-990600">
              <a:lnSpc>
                <a:spcPts val="1500"/>
              </a:lnSpc>
              <a:spcAft>
                <a:spcPts val="800"/>
              </a:spcAft>
            </a:pPr>
            <a:endPar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a:t>
            </a:r>
          </a:p>
          <a:p>
            <a:pPr marL="990600" indent="-990600">
              <a:lnSpc>
                <a:spcPts val="1500"/>
              </a:lnSpc>
              <a:spcAft>
                <a:spcPts val="800"/>
              </a:spcAft>
            </a:pPr>
            <a:r>
              <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rPr>
              <a:t>	</a:t>
            </a: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Courage to change  the things I can, </a:t>
            </a:r>
          </a:p>
          <a:p>
            <a:pPr marL="990600" indent="-990600">
              <a:lnSpc>
                <a:spcPts val="1500"/>
              </a:lnSpc>
              <a:spcAft>
                <a:spcPts val="800"/>
              </a:spcAft>
            </a:pPr>
            <a:r>
              <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rPr>
              <a:t>	</a:t>
            </a:r>
          </a:p>
          <a:p>
            <a:pPr marL="990600" indent="-990600">
              <a:lnSpc>
                <a:spcPts val="1500"/>
              </a:lnSpc>
              <a:spcAft>
                <a:spcPts val="800"/>
              </a:spcAft>
            </a:pP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and </a:t>
            </a:r>
          </a:p>
          <a:p>
            <a:pPr marL="990600" indent="-990600">
              <a:lnSpc>
                <a:spcPts val="1500"/>
              </a:lnSpc>
              <a:spcAft>
                <a:spcPts val="800"/>
              </a:spcAft>
            </a:pPr>
            <a:endParaRPr lang="en-GB" sz="4400" b="1" i="1" spc="-10" dirty="0">
              <a:solidFill>
                <a:schemeClr val="accent6">
                  <a:lumMod val="75000"/>
                </a:schemeClr>
              </a:solidFill>
              <a:latin typeface="Arial" panose="020B0604020202020204" pitchFamily="34" charset="0"/>
              <a:ea typeface="Calibri" panose="020F0502020204030204" pitchFamily="34" charset="0"/>
              <a:cs typeface="Times New Roman" panose="02020603050405020304" pitchFamily="18" charset="0"/>
            </a:endParaRPr>
          </a:p>
          <a:p>
            <a:pPr marL="990600" indent="-990600">
              <a:lnSpc>
                <a:spcPts val="1500"/>
              </a:lnSpc>
              <a:spcAft>
                <a:spcPts val="800"/>
              </a:spcAft>
            </a:pPr>
            <a:r>
              <a:rPr lang="en-GB" sz="4400" b="1" i="1" spc="-10" dirty="0">
                <a:solidFill>
                  <a:schemeClr val="accent6">
                    <a:lumMod val="75000"/>
                  </a:schemeClr>
                </a:solidFill>
                <a:effectLst/>
                <a:latin typeface="Arial" panose="020B0604020202020204" pitchFamily="34" charset="0"/>
                <a:ea typeface="Calibri" panose="020F0502020204030204" pitchFamily="34" charset="0"/>
                <a:cs typeface="Times New Roman" panose="02020603050405020304" pitchFamily="18" charset="0"/>
              </a:rPr>
              <a:t>			Wisdom to know the difference.</a:t>
            </a:r>
            <a:endParaRPr lang="en-GB" sz="4400" dirty="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96523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189</TotalTime>
  <Words>2037</Words>
  <Application>Microsoft Office PowerPoint</Application>
  <PresentationFormat>Widescreen</PresentationFormat>
  <Paragraphs>167</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Arial Black</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Joe Williams</dc:creator>
  <cp:lastModifiedBy>Joe Williams</cp:lastModifiedBy>
  <cp:revision>17</cp:revision>
  <dcterms:created xsi:type="dcterms:W3CDTF">2021-03-16T19:41:45Z</dcterms:created>
  <dcterms:modified xsi:type="dcterms:W3CDTF">2021-11-13T17:04:35Z</dcterms:modified>
</cp:coreProperties>
</file>