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5143500" cx="9144000"/>
  <p:notesSz cx="6858000" cy="9144000"/>
  <p:embeddedFontLst>
    <p:embeddedFont>
      <p:font typeface="Caveat"/>
      <p:regular r:id="rId25"/>
      <p:bold r:id="rId26"/>
    </p:embeddedFont>
    <p:embeddedFont>
      <p:font typeface="Open Sans"/>
      <p:regular r:id="rId27"/>
      <p:bold r:id="rId28"/>
      <p:italic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Caveat-bold.fntdata"/><Relationship Id="rId25" Type="http://schemas.openxmlformats.org/officeDocument/2006/relationships/font" Target="fonts/Caveat-regular.fntdata"/><Relationship Id="rId28" Type="http://schemas.openxmlformats.org/officeDocument/2006/relationships/font" Target="fonts/OpenSans-bold.fntdata"/><Relationship Id="rId27" Type="http://schemas.openxmlformats.org/officeDocument/2006/relationships/font" Target="fonts/OpenSans-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OpenSans-italic.fntdata"/><Relationship Id="rId7" Type="http://schemas.openxmlformats.org/officeDocument/2006/relationships/slide" Target="slides/slide2.xml"/><Relationship Id="rId8" Type="http://schemas.openxmlformats.org/officeDocument/2006/relationships/slide" Target="slides/slide3.xml"/><Relationship Id="rId30" Type="http://schemas.openxmlformats.org/officeDocument/2006/relationships/font" Target="fonts/OpenSans-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cb9a0b074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cb9a0b074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10498bd9ed1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10498bd9ed1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19a2751c07a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19a2751c07a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19a2751c07a_1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19a2751c07a_1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f74f2db8c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f74f2db8c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 name="Shape 83"/>
        <p:cNvGrpSpPr/>
        <p:nvPr/>
      </p:nvGrpSpPr>
      <p:grpSpPr>
        <a:xfrm>
          <a:off x="0" y="0"/>
          <a:ext cx="0" cy="0"/>
          <a:chOff x="0" y="0"/>
          <a:chExt cx="0" cy="0"/>
        </a:xfrm>
      </p:grpSpPr>
      <p:sp>
        <p:nvSpPr>
          <p:cNvPr id="84" name="Google Shape;84;g19a2751c07a_1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 name="Google Shape;85;g19a2751c07a_1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f74f2db8c0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f74f2db8c0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gf74f2db8c0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 name="Google Shape;100;gf74f2db8c0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e3550115eb_0_2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e3550115eb_0_2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gf74f2db8c0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f74f2db8c0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e3550115eb_0_2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e3550115eb_0_2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19a2751c07a_1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19a2751c07a_1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f776d6836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f776d6836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f776d68363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 name="Google Shape;141;gf776d68363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g19a2751c07a_1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 name="Google Shape;150;g19a2751c07a_1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f74f2db8c0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f74f2db8c0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f74f2db8c0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f74f2db8c0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gf74f2db8c0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8" name="Google Shape;168;gf74f2db8c0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gf74f2db8c0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 name="Google Shape;174;gf74f2db8c0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25"/>
            <a:ext cx="45720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dk1"/>
              </a:buClr>
              <a:buSzPts val="1800"/>
              <a:buChar char="●"/>
              <a:defRPr>
                <a:solidFill>
                  <a:schemeClr val="dk1"/>
                </a:solidFill>
              </a:defRPr>
            </a:lvl1pPr>
            <a:lvl2pPr indent="-317500" lvl="1" marL="914400">
              <a:spcBef>
                <a:spcPts val="0"/>
              </a:spcBef>
              <a:spcAft>
                <a:spcPts val="0"/>
              </a:spcAft>
              <a:buClr>
                <a:schemeClr val="dk1"/>
              </a:buClr>
              <a:buSzPts val="1400"/>
              <a:buChar char="○"/>
              <a:defRPr>
                <a:solidFill>
                  <a:schemeClr val="dk1"/>
                </a:solidFill>
              </a:defRPr>
            </a:lvl2pPr>
            <a:lvl3pPr indent="-317500" lvl="2" marL="1371600">
              <a:spcBef>
                <a:spcPts val="0"/>
              </a:spcBef>
              <a:spcAft>
                <a:spcPts val="0"/>
              </a:spcAft>
              <a:buClr>
                <a:schemeClr val="dk1"/>
              </a:buClr>
              <a:buSzPts val="1400"/>
              <a:buChar char="■"/>
              <a:defRPr>
                <a:solidFill>
                  <a:schemeClr val="dk1"/>
                </a:solidFill>
              </a:defRPr>
            </a:lvl3pPr>
            <a:lvl4pPr indent="-317500" lvl="3" marL="1828800">
              <a:spcBef>
                <a:spcPts val="0"/>
              </a:spcBef>
              <a:spcAft>
                <a:spcPts val="0"/>
              </a:spcAft>
              <a:buClr>
                <a:schemeClr val="dk1"/>
              </a:buClr>
              <a:buSzPts val="1400"/>
              <a:buChar char="●"/>
              <a:defRPr>
                <a:solidFill>
                  <a:schemeClr val="dk1"/>
                </a:solidFill>
              </a:defRPr>
            </a:lvl4pPr>
            <a:lvl5pPr indent="-317500" lvl="4" marL="2286000">
              <a:spcBef>
                <a:spcPts val="0"/>
              </a:spcBef>
              <a:spcAft>
                <a:spcPts val="0"/>
              </a:spcAft>
              <a:buClr>
                <a:schemeClr val="dk1"/>
              </a:buClr>
              <a:buSzPts val="1400"/>
              <a:buChar char="○"/>
              <a:defRPr>
                <a:solidFill>
                  <a:schemeClr val="dk1"/>
                </a:solidFill>
              </a:defRPr>
            </a:lvl5pPr>
            <a:lvl6pPr indent="-317500" lvl="5" marL="2743200">
              <a:spcBef>
                <a:spcPts val="0"/>
              </a:spcBef>
              <a:spcAft>
                <a:spcPts val="0"/>
              </a:spcAft>
              <a:buClr>
                <a:schemeClr val="dk1"/>
              </a:buClr>
              <a:buSzPts val="1400"/>
              <a:buChar char="■"/>
              <a:defRPr>
                <a:solidFill>
                  <a:schemeClr val="dk1"/>
                </a:solidFill>
              </a:defRPr>
            </a:lvl6pPr>
            <a:lvl7pPr indent="-317500" lvl="6" marL="3200400">
              <a:spcBef>
                <a:spcPts val="0"/>
              </a:spcBef>
              <a:spcAft>
                <a:spcPts val="0"/>
              </a:spcAft>
              <a:buClr>
                <a:schemeClr val="dk1"/>
              </a:buClr>
              <a:buSzPts val="1400"/>
              <a:buChar char="●"/>
              <a:defRPr>
                <a:solidFill>
                  <a:schemeClr val="dk1"/>
                </a:solidFill>
              </a:defRPr>
            </a:lvl7pPr>
            <a:lvl8pPr indent="-317500" lvl="7" marL="3657600">
              <a:spcBef>
                <a:spcPts val="0"/>
              </a:spcBef>
              <a:spcAft>
                <a:spcPts val="0"/>
              </a:spcAft>
              <a:buClr>
                <a:schemeClr val="dk1"/>
              </a:buClr>
              <a:buSzPts val="1400"/>
              <a:buChar char="○"/>
              <a:defRPr>
                <a:solidFill>
                  <a:schemeClr val="dk1"/>
                </a:solidFill>
              </a:defRPr>
            </a:lvl8pPr>
            <a:lvl9pPr indent="-317500" lvl="8" marL="4114800">
              <a:spcBef>
                <a:spcPts val="0"/>
              </a:spcBef>
              <a:spcAft>
                <a:spcPts val="0"/>
              </a:spcAft>
              <a:buClr>
                <a:schemeClr val="dk1"/>
              </a:buClr>
              <a:buSzPts val="1400"/>
              <a:buChar char="■"/>
              <a:defRPr>
                <a:solidFill>
                  <a:schemeClr val="dk1"/>
                </a:solidFill>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dark-2">
    <p:bg>
      <p:bgPr>
        <a:solidFill>
          <a:srgbClr val="D5A6BD"/>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lt2"/>
              </a:buClr>
              <a:buSzPts val="1800"/>
              <a:buChar char="●"/>
              <a:defRPr sz="1800">
                <a:solidFill>
                  <a:schemeClr val="lt2"/>
                </a:solidFill>
              </a:defRPr>
            </a:lvl1pPr>
            <a:lvl2pPr indent="-317500" lvl="1" marL="914400">
              <a:lnSpc>
                <a:spcPct val="115000"/>
              </a:lnSpc>
              <a:spcBef>
                <a:spcPts val="0"/>
              </a:spcBef>
              <a:spcAft>
                <a:spcPts val="0"/>
              </a:spcAft>
              <a:buClr>
                <a:schemeClr val="lt2"/>
              </a:buClr>
              <a:buSzPts val="1400"/>
              <a:buChar char="○"/>
              <a:defRPr>
                <a:solidFill>
                  <a:schemeClr val="lt2"/>
                </a:solidFill>
              </a:defRPr>
            </a:lvl2pPr>
            <a:lvl3pPr indent="-317500" lvl="2" marL="1371600">
              <a:lnSpc>
                <a:spcPct val="115000"/>
              </a:lnSpc>
              <a:spcBef>
                <a:spcPts val="0"/>
              </a:spcBef>
              <a:spcAft>
                <a:spcPts val="0"/>
              </a:spcAft>
              <a:buClr>
                <a:schemeClr val="lt2"/>
              </a:buClr>
              <a:buSzPts val="1400"/>
              <a:buChar char="■"/>
              <a:defRPr>
                <a:solidFill>
                  <a:schemeClr val="lt2"/>
                </a:solidFill>
              </a:defRPr>
            </a:lvl3pPr>
            <a:lvl4pPr indent="-317500" lvl="3" marL="1828800">
              <a:lnSpc>
                <a:spcPct val="115000"/>
              </a:lnSpc>
              <a:spcBef>
                <a:spcPts val="0"/>
              </a:spcBef>
              <a:spcAft>
                <a:spcPts val="0"/>
              </a:spcAft>
              <a:buClr>
                <a:schemeClr val="lt2"/>
              </a:buClr>
              <a:buSzPts val="1400"/>
              <a:buChar char="●"/>
              <a:defRPr>
                <a:solidFill>
                  <a:schemeClr val="lt2"/>
                </a:solidFill>
              </a:defRPr>
            </a:lvl4pPr>
            <a:lvl5pPr indent="-317500" lvl="4" marL="2286000">
              <a:lnSpc>
                <a:spcPct val="115000"/>
              </a:lnSpc>
              <a:spcBef>
                <a:spcPts val="0"/>
              </a:spcBef>
              <a:spcAft>
                <a:spcPts val="0"/>
              </a:spcAft>
              <a:buClr>
                <a:schemeClr val="lt2"/>
              </a:buClr>
              <a:buSzPts val="1400"/>
              <a:buChar char="○"/>
              <a:defRPr>
                <a:solidFill>
                  <a:schemeClr val="lt2"/>
                </a:solidFill>
              </a:defRPr>
            </a:lvl5pPr>
            <a:lvl6pPr indent="-317500" lvl="5" marL="2743200">
              <a:lnSpc>
                <a:spcPct val="115000"/>
              </a:lnSpc>
              <a:spcBef>
                <a:spcPts val="0"/>
              </a:spcBef>
              <a:spcAft>
                <a:spcPts val="0"/>
              </a:spcAft>
              <a:buClr>
                <a:schemeClr val="lt2"/>
              </a:buClr>
              <a:buSzPts val="1400"/>
              <a:buChar char="■"/>
              <a:defRPr>
                <a:solidFill>
                  <a:schemeClr val="lt2"/>
                </a:solidFill>
              </a:defRPr>
            </a:lvl6pPr>
            <a:lvl7pPr indent="-317500" lvl="6" marL="3200400">
              <a:lnSpc>
                <a:spcPct val="115000"/>
              </a:lnSpc>
              <a:spcBef>
                <a:spcPts val="0"/>
              </a:spcBef>
              <a:spcAft>
                <a:spcPts val="0"/>
              </a:spcAft>
              <a:buClr>
                <a:schemeClr val="lt2"/>
              </a:buClr>
              <a:buSzPts val="1400"/>
              <a:buChar char="●"/>
              <a:defRPr>
                <a:solidFill>
                  <a:schemeClr val="lt2"/>
                </a:solidFill>
              </a:defRPr>
            </a:lvl7pPr>
            <a:lvl8pPr indent="-317500" lvl="7" marL="3657600">
              <a:lnSpc>
                <a:spcPct val="115000"/>
              </a:lnSpc>
              <a:spcBef>
                <a:spcPts val="0"/>
              </a:spcBef>
              <a:spcAft>
                <a:spcPts val="0"/>
              </a:spcAft>
              <a:buClr>
                <a:schemeClr val="lt2"/>
              </a:buClr>
              <a:buSzPts val="1400"/>
              <a:buChar char="○"/>
              <a:defRPr>
                <a:solidFill>
                  <a:schemeClr val="lt2"/>
                </a:solidFill>
              </a:defRPr>
            </a:lvl8pPr>
            <a:lvl9pPr indent="-317500" lvl="8" marL="4114800">
              <a:lnSpc>
                <a:spcPct val="115000"/>
              </a:lnSpc>
              <a:spcBef>
                <a:spcPts val="0"/>
              </a:spcBef>
              <a:spcAft>
                <a:spcPts val="0"/>
              </a:spcAft>
              <a:buClr>
                <a:schemeClr val="lt2"/>
              </a:buClr>
              <a:buSzPts val="1400"/>
              <a:buChar char="■"/>
              <a:defRPr>
                <a:solidFill>
                  <a:schemeClr val="lt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lt2"/>
                </a:solidFill>
              </a:defRPr>
            </a:lvl1pPr>
            <a:lvl2pPr lvl="1" algn="r">
              <a:buNone/>
              <a:defRPr sz="1000">
                <a:solidFill>
                  <a:schemeClr val="lt2"/>
                </a:solidFill>
              </a:defRPr>
            </a:lvl2pPr>
            <a:lvl3pPr lvl="2" algn="r">
              <a:buNone/>
              <a:defRPr sz="1000">
                <a:solidFill>
                  <a:schemeClr val="lt2"/>
                </a:solidFill>
              </a:defRPr>
            </a:lvl3pPr>
            <a:lvl4pPr lvl="3" algn="r">
              <a:buNone/>
              <a:defRPr sz="1000">
                <a:solidFill>
                  <a:schemeClr val="lt2"/>
                </a:solidFill>
              </a:defRPr>
            </a:lvl4pPr>
            <a:lvl5pPr lvl="4" algn="r">
              <a:buNone/>
              <a:defRPr sz="1000">
                <a:solidFill>
                  <a:schemeClr val="lt2"/>
                </a:solidFill>
              </a:defRPr>
            </a:lvl5pPr>
            <a:lvl6pPr lvl="5" algn="r">
              <a:buNone/>
              <a:defRPr sz="1000">
                <a:solidFill>
                  <a:schemeClr val="lt2"/>
                </a:solidFill>
              </a:defRPr>
            </a:lvl6pPr>
            <a:lvl7pPr lvl="6" algn="r">
              <a:buNone/>
              <a:defRPr sz="1000">
                <a:solidFill>
                  <a:schemeClr val="lt2"/>
                </a:solidFill>
              </a:defRPr>
            </a:lvl7pPr>
            <a:lvl8pPr lvl="7" algn="r">
              <a:buNone/>
              <a:defRPr sz="1000">
                <a:solidFill>
                  <a:schemeClr val="lt2"/>
                </a:solidFill>
              </a:defRPr>
            </a:lvl8pPr>
            <a:lvl9pPr lvl="8" algn="r">
              <a:buNone/>
              <a:defRPr sz="1000">
                <a:solidFill>
                  <a:schemeClr val="lt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2.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8.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jp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3.jpg"/><Relationship Id="rId4" Type="http://schemas.openxmlformats.org/officeDocument/2006/relationships/image" Target="../media/image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3.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10.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0" y="92125"/>
            <a:ext cx="9144000" cy="5143500"/>
          </a:xfrm>
          <a:prstGeom prst="rect">
            <a:avLst/>
          </a:prstGeom>
          <a:noFill/>
          <a:ln>
            <a:noFill/>
          </a:ln>
        </p:spPr>
      </p:pic>
      <p:sp>
        <p:nvSpPr>
          <p:cNvPr id="55" name="Google Shape;55;p13"/>
          <p:cNvSpPr txBox="1"/>
          <p:nvPr>
            <p:ph type="ctrTitle"/>
          </p:nvPr>
        </p:nvSpPr>
        <p:spPr>
          <a:xfrm>
            <a:off x="465233" y="1051650"/>
            <a:ext cx="8520600" cy="2052600"/>
          </a:xfrm>
          <a:prstGeom prst="rect">
            <a:avLst/>
          </a:prstGeom>
        </p:spPr>
        <p:txBody>
          <a:bodyPr anchorCtr="0" anchor="b" bIns="91425" lIns="91425" spcFirstLastPara="1" rIns="91425" wrap="square" tIns="91425">
            <a:normAutofit fontScale="90000"/>
          </a:bodyPr>
          <a:lstStyle/>
          <a:p>
            <a:pPr indent="0" lvl="0" marL="0" rtl="0" algn="l">
              <a:spcBef>
                <a:spcPts val="0"/>
              </a:spcBef>
              <a:spcAft>
                <a:spcPts val="0"/>
              </a:spcAft>
              <a:buNone/>
            </a:pPr>
            <a:r>
              <a:t/>
            </a:r>
            <a:endParaRPr/>
          </a:p>
          <a:p>
            <a:pPr indent="0" lvl="0" marL="0" rtl="0" algn="ctr">
              <a:spcBef>
                <a:spcPts val="0"/>
              </a:spcBef>
              <a:spcAft>
                <a:spcPts val="0"/>
              </a:spcAft>
              <a:buNone/>
            </a:pPr>
            <a:r>
              <a:rPr lang="en"/>
              <a:t>Sex Addicts Annonymous</a:t>
            </a:r>
            <a:endParaRPr/>
          </a:p>
          <a:p>
            <a:pPr indent="0" lvl="0" marL="0" rtl="0" algn="ctr">
              <a:spcBef>
                <a:spcPts val="0"/>
              </a:spcBef>
              <a:spcAft>
                <a:spcPts val="0"/>
              </a:spcAft>
              <a:buNone/>
            </a:pPr>
            <a:r>
              <a:rPr lang="en"/>
              <a:t>DID/OSDD</a:t>
            </a:r>
            <a:r>
              <a:rPr lang="en"/>
              <a:t> Meeting</a:t>
            </a:r>
            <a:endParaRPr/>
          </a:p>
        </p:txBody>
      </p:sp>
      <p:sp>
        <p:nvSpPr>
          <p:cNvPr id="56" name="Google Shape;56;p13"/>
          <p:cNvSpPr txBox="1"/>
          <p:nvPr>
            <p:ph idx="1" type="subTitle"/>
          </p:nvPr>
        </p:nvSpPr>
        <p:spPr>
          <a:xfrm>
            <a:off x="311700" y="3494325"/>
            <a:ext cx="8520600" cy="1320900"/>
          </a:xfrm>
          <a:prstGeom prst="rect">
            <a:avLst/>
          </a:prstGeom>
        </p:spPr>
        <p:txBody>
          <a:bodyPr anchorCtr="0" anchor="t" bIns="91425" lIns="91425" spcFirstLastPara="1" rIns="91425" wrap="square" tIns="91425">
            <a:noAutofit/>
          </a:bodyPr>
          <a:lstStyle/>
          <a:p>
            <a:pPr indent="0" lvl="0" marL="0" rtl="0" algn="ctr">
              <a:lnSpc>
                <a:spcPct val="80000"/>
              </a:lnSpc>
              <a:spcBef>
                <a:spcPts val="0"/>
              </a:spcBef>
              <a:spcAft>
                <a:spcPts val="0"/>
              </a:spcAft>
              <a:buSzPts val="688"/>
              <a:buNone/>
            </a:pPr>
            <a:r>
              <a:rPr lang="en" sz="2200">
                <a:solidFill>
                  <a:schemeClr val="lt1"/>
                </a:solidFill>
              </a:rPr>
              <a:t>Saturday</a:t>
            </a:r>
            <a:r>
              <a:rPr lang="en" sz="2200">
                <a:solidFill>
                  <a:schemeClr val="lt1"/>
                </a:solidFill>
              </a:rPr>
              <a:t>, </a:t>
            </a:r>
            <a:r>
              <a:rPr lang="en" sz="2200">
                <a:solidFill>
                  <a:schemeClr val="lt1"/>
                </a:solidFill>
              </a:rPr>
              <a:t>11am</a:t>
            </a:r>
            <a:r>
              <a:rPr lang="en" sz="2200">
                <a:solidFill>
                  <a:schemeClr val="lt1"/>
                </a:solidFill>
              </a:rPr>
              <a:t> EST, </a:t>
            </a:r>
            <a:r>
              <a:rPr lang="en" sz="2200">
                <a:solidFill>
                  <a:schemeClr val="lt1"/>
                </a:solidFill>
              </a:rPr>
              <a:t>10am</a:t>
            </a:r>
            <a:r>
              <a:rPr lang="en" sz="2200">
                <a:solidFill>
                  <a:schemeClr val="lt1"/>
                </a:solidFill>
              </a:rPr>
              <a:t> CST, </a:t>
            </a:r>
            <a:endParaRPr sz="2200">
              <a:solidFill>
                <a:schemeClr val="lt1"/>
              </a:solidFill>
            </a:endParaRPr>
          </a:p>
          <a:p>
            <a:pPr indent="0" lvl="0" marL="0" rtl="0" algn="ctr">
              <a:lnSpc>
                <a:spcPct val="80000"/>
              </a:lnSpc>
              <a:spcBef>
                <a:spcPts val="0"/>
              </a:spcBef>
              <a:spcAft>
                <a:spcPts val="0"/>
              </a:spcAft>
              <a:buSzPts val="688"/>
              <a:buNone/>
            </a:pPr>
            <a:r>
              <a:rPr lang="en" sz="2200">
                <a:solidFill>
                  <a:schemeClr val="lt1"/>
                </a:solidFill>
              </a:rPr>
              <a:t>9am</a:t>
            </a:r>
            <a:r>
              <a:rPr lang="en" sz="2200">
                <a:solidFill>
                  <a:schemeClr val="lt1"/>
                </a:solidFill>
              </a:rPr>
              <a:t> MTN, </a:t>
            </a:r>
            <a:r>
              <a:rPr lang="en" sz="2200">
                <a:solidFill>
                  <a:schemeClr val="lt1"/>
                </a:solidFill>
              </a:rPr>
              <a:t>8am</a:t>
            </a:r>
            <a:r>
              <a:rPr lang="en" sz="2200">
                <a:solidFill>
                  <a:schemeClr val="lt1"/>
                </a:solidFill>
              </a:rPr>
              <a:t> PST</a:t>
            </a:r>
            <a:r>
              <a:rPr lang="en" sz="2200">
                <a:solidFill>
                  <a:schemeClr val="lt1"/>
                </a:solidFill>
              </a:rPr>
              <a:t>, 4pm UK</a:t>
            </a:r>
            <a:endParaRPr sz="2200">
              <a:solidFill>
                <a:schemeClr val="lt1"/>
              </a:solidFill>
            </a:endParaRPr>
          </a:p>
          <a:p>
            <a:pPr indent="0" lvl="0" marL="0" rtl="0" algn="ctr">
              <a:lnSpc>
                <a:spcPct val="80000"/>
              </a:lnSpc>
              <a:spcBef>
                <a:spcPts val="0"/>
              </a:spcBef>
              <a:spcAft>
                <a:spcPts val="0"/>
              </a:spcAft>
              <a:buSzPts val="688"/>
              <a:buNone/>
            </a:pPr>
            <a:r>
              <a:t/>
            </a:r>
            <a:endParaRPr sz="2200">
              <a:solidFill>
                <a:schemeClr val="lt1"/>
              </a:solidFill>
            </a:endParaRPr>
          </a:p>
          <a:p>
            <a:pPr indent="0" lvl="0" marL="0" rtl="0" algn="ctr">
              <a:lnSpc>
                <a:spcPct val="80000"/>
              </a:lnSpc>
              <a:spcBef>
                <a:spcPts val="0"/>
              </a:spcBef>
              <a:spcAft>
                <a:spcPts val="0"/>
              </a:spcAft>
              <a:buSzPts val="688"/>
              <a:buNone/>
            </a:pPr>
            <a:r>
              <a:rPr lang="en" sz="2200">
                <a:solidFill>
                  <a:schemeClr val="lt1"/>
                </a:solidFill>
              </a:rPr>
              <a:t>,</a:t>
            </a:r>
            <a:endParaRPr sz="2200">
              <a:solidFill>
                <a:schemeClr val="lt1"/>
              </a:solidFill>
            </a:endParaRPr>
          </a:p>
          <a:p>
            <a:pPr indent="0" lvl="0" marL="0" rtl="0" algn="ctr">
              <a:lnSpc>
                <a:spcPct val="80000"/>
              </a:lnSpc>
              <a:spcBef>
                <a:spcPts val="0"/>
              </a:spcBef>
              <a:spcAft>
                <a:spcPts val="0"/>
              </a:spcAft>
              <a:buSzPts val="688"/>
              <a:buNone/>
            </a:pPr>
            <a:r>
              <a:t/>
            </a:r>
            <a:endParaRPr sz="2200">
              <a:solidFill>
                <a:schemeClr val="l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pic>
        <p:nvPicPr>
          <p:cNvPr id="61" name="Google Shape;61;p14"/>
          <p:cNvPicPr preferRelativeResize="0"/>
          <p:nvPr/>
        </p:nvPicPr>
        <p:blipFill rotWithShape="1">
          <a:blip r:embed="rId3">
            <a:alphaModFix/>
          </a:blip>
          <a:srcRect b="0" l="2131" r="3573" t="-6190"/>
          <a:stretch/>
        </p:blipFill>
        <p:spPr>
          <a:xfrm>
            <a:off x="0" y="-318150"/>
            <a:ext cx="9144001" cy="5461651"/>
          </a:xfrm>
          <a:prstGeom prst="rect">
            <a:avLst/>
          </a:prstGeom>
          <a:noFill/>
          <a:ln>
            <a:noFill/>
          </a:ln>
        </p:spPr>
      </p:pic>
      <p:sp>
        <p:nvSpPr>
          <p:cNvPr id="62" name="Google Shape;62;p14"/>
          <p:cNvSpPr txBox="1"/>
          <p:nvPr>
            <p:ph idx="1" type="body"/>
          </p:nvPr>
        </p:nvSpPr>
        <p:spPr>
          <a:xfrm>
            <a:off x="675600" y="1541150"/>
            <a:ext cx="7053900" cy="3397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3508">
                <a:solidFill>
                  <a:schemeClr val="lt1"/>
                </a:solidFill>
                <a:latin typeface="Caveat"/>
                <a:ea typeface="Caveat"/>
                <a:cs typeface="Caveat"/>
                <a:sym typeface="Caveat"/>
              </a:rPr>
              <a:t>God, grant us the serenity </a:t>
            </a:r>
            <a:endParaRPr sz="3508">
              <a:solidFill>
                <a:schemeClr val="lt1"/>
              </a:solidFill>
              <a:latin typeface="Caveat"/>
              <a:ea typeface="Caveat"/>
              <a:cs typeface="Caveat"/>
              <a:sym typeface="Caveat"/>
            </a:endParaRPr>
          </a:p>
          <a:p>
            <a:pPr indent="0" lvl="0" marL="0" rtl="0" algn="l">
              <a:spcBef>
                <a:spcPts val="0"/>
              </a:spcBef>
              <a:spcAft>
                <a:spcPts val="0"/>
              </a:spcAft>
              <a:buNone/>
            </a:pPr>
            <a:r>
              <a:rPr lang="en" sz="3508">
                <a:solidFill>
                  <a:schemeClr val="lt1"/>
                </a:solidFill>
                <a:latin typeface="Caveat"/>
                <a:ea typeface="Caveat"/>
                <a:cs typeface="Caveat"/>
                <a:sym typeface="Caveat"/>
              </a:rPr>
              <a:t>to accept the things we cannot change;</a:t>
            </a:r>
            <a:endParaRPr sz="3508">
              <a:solidFill>
                <a:schemeClr val="lt1"/>
              </a:solidFill>
              <a:latin typeface="Caveat"/>
              <a:ea typeface="Caveat"/>
              <a:cs typeface="Caveat"/>
              <a:sym typeface="Caveat"/>
            </a:endParaRPr>
          </a:p>
          <a:p>
            <a:pPr indent="0" lvl="0" marL="0" rtl="0" algn="l">
              <a:spcBef>
                <a:spcPts val="0"/>
              </a:spcBef>
              <a:spcAft>
                <a:spcPts val="0"/>
              </a:spcAft>
              <a:buNone/>
            </a:pPr>
            <a:r>
              <a:rPr lang="en" sz="3508">
                <a:solidFill>
                  <a:schemeClr val="lt1"/>
                </a:solidFill>
                <a:latin typeface="Caveat"/>
                <a:ea typeface="Caveat"/>
                <a:cs typeface="Caveat"/>
                <a:sym typeface="Caveat"/>
              </a:rPr>
              <a:t>courage to change the things we can; </a:t>
            </a:r>
            <a:endParaRPr sz="3508">
              <a:solidFill>
                <a:schemeClr val="lt1"/>
              </a:solidFill>
              <a:latin typeface="Caveat"/>
              <a:ea typeface="Caveat"/>
              <a:cs typeface="Caveat"/>
              <a:sym typeface="Caveat"/>
            </a:endParaRPr>
          </a:p>
          <a:p>
            <a:pPr indent="0" lvl="0" marL="0" rtl="0" algn="l">
              <a:spcBef>
                <a:spcPts val="0"/>
              </a:spcBef>
              <a:spcAft>
                <a:spcPts val="0"/>
              </a:spcAft>
              <a:buClr>
                <a:schemeClr val="dk1"/>
              </a:buClr>
              <a:buSzPts val="1100"/>
              <a:buFont typeface="Arial"/>
              <a:buNone/>
            </a:pPr>
            <a:r>
              <a:rPr lang="en" sz="3508">
                <a:solidFill>
                  <a:schemeClr val="lt1"/>
                </a:solidFill>
                <a:latin typeface="Caveat"/>
                <a:ea typeface="Caveat"/>
                <a:cs typeface="Caveat"/>
                <a:sym typeface="Caveat"/>
              </a:rPr>
              <a:t>and wisdom to know the difference.</a:t>
            </a:r>
            <a:endParaRPr sz="3508">
              <a:solidFill>
                <a:schemeClr val="lt1"/>
              </a:solidFill>
              <a:latin typeface="Caveat"/>
              <a:ea typeface="Caveat"/>
              <a:cs typeface="Caveat"/>
              <a:sym typeface="Caveat"/>
            </a:endParaRPr>
          </a:p>
          <a:p>
            <a:pPr indent="0" lvl="0" marL="0" rtl="0" algn="l">
              <a:spcBef>
                <a:spcPts val="0"/>
              </a:spcBef>
              <a:spcAft>
                <a:spcPts val="120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solidFill>
                  <a:schemeClr val="lt1"/>
                </a:solidFill>
              </a:rPr>
              <a:t>Zoom Video </a:t>
            </a:r>
            <a:r>
              <a:rPr lang="en">
                <a:solidFill>
                  <a:schemeClr val="lt1"/>
                </a:solidFill>
              </a:rPr>
              <a:t>Etiquette</a:t>
            </a:r>
            <a:r>
              <a:rPr lang="en">
                <a:solidFill>
                  <a:schemeClr val="lt1"/>
                </a:solidFill>
              </a:rPr>
              <a:t>: </a:t>
            </a:r>
            <a:endParaRPr>
              <a:solidFill>
                <a:schemeClr val="lt1"/>
              </a:solidFill>
            </a:endParaRPr>
          </a:p>
        </p:txBody>
      </p:sp>
      <p:sp>
        <p:nvSpPr>
          <p:cNvPr id="68" name="Google Shape;68;p15"/>
          <p:cNvSpPr txBox="1"/>
          <p:nvPr>
            <p:ph idx="1" type="body"/>
          </p:nvPr>
        </p:nvSpPr>
        <p:spPr>
          <a:xfrm>
            <a:off x="311700" y="1152475"/>
            <a:ext cx="8520600" cy="3416400"/>
          </a:xfrm>
          <a:prstGeom prst="rect">
            <a:avLst/>
          </a:prstGeom>
        </p:spPr>
        <p:txBody>
          <a:bodyPr anchorCtr="0" anchor="ctr" bIns="91425" lIns="91425" spcFirstLastPara="1" rIns="91425" wrap="square" tIns="91425">
            <a:normAutofit/>
          </a:bodyPr>
          <a:lstStyle/>
          <a:p>
            <a:pPr indent="0" lvl="0" marL="0" rtl="0" algn="ctr">
              <a:spcBef>
                <a:spcPts val="0"/>
              </a:spcBef>
              <a:spcAft>
                <a:spcPts val="1200"/>
              </a:spcAft>
              <a:buNone/>
            </a:pPr>
            <a:r>
              <a:rPr b="1" lang="en" sz="2000">
                <a:solidFill>
                  <a:srgbClr val="000000"/>
                </a:solidFill>
              </a:rPr>
              <a:t>Read by Trusted Servant when newcomers are present.</a:t>
            </a:r>
            <a:endParaRPr b="1" sz="2000">
              <a:solidFill>
                <a:srgbClr val="00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p16"/>
          <p:cNvSpPr/>
          <p:nvPr/>
        </p:nvSpPr>
        <p:spPr>
          <a:xfrm>
            <a:off x="1390650" y="1535875"/>
            <a:ext cx="6362700" cy="3033000"/>
          </a:xfrm>
          <a:prstGeom prst="verticalScroll">
            <a:avLst>
              <a:gd fmla="val 12500"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solidFill>
                  <a:schemeClr val="lt1"/>
                </a:solidFill>
              </a:rPr>
              <a:t>SAA-Related </a:t>
            </a:r>
            <a:r>
              <a:rPr lang="en">
                <a:solidFill>
                  <a:schemeClr val="lt1"/>
                </a:solidFill>
              </a:rPr>
              <a:t>Announcements</a:t>
            </a:r>
            <a:endParaRPr>
              <a:solidFill>
                <a:schemeClr val="lt1"/>
              </a:solidFill>
            </a:endParaRPr>
          </a:p>
        </p:txBody>
      </p:sp>
      <p:sp>
        <p:nvSpPr>
          <p:cNvPr id="75" name="Google Shape;75;p16"/>
          <p:cNvSpPr txBox="1"/>
          <p:nvPr>
            <p:ph idx="1" type="body"/>
          </p:nvPr>
        </p:nvSpPr>
        <p:spPr>
          <a:xfrm>
            <a:off x="311700" y="1152475"/>
            <a:ext cx="8520600" cy="3416400"/>
          </a:xfrm>
          <a:prstGeom prst="rect">
            <a:avLst/>
          </a:prstGeom>
        </p:spPr>
        <p:txBody>
          <a:bodyPr anchorCtr="0" anchor="ctr" bIns="91425" lIns="91425" spcFirstLastPara="1" rIns="91425" wrap="square" tIns="91425">
            <a:normAutofit/>
          </a:bodyPr>
          <a:lstStyle/>
          <a:p>
            <a:pPr indent="0" lvl="0" marL="0" rtl="0" algn="ctr">
              <a:spcBef>
                <a:spcPts val="0"/>
              </a:spcBef>
              <a:spcAft>
                <a:spcPts val="1200"/>
              </a:spcAft>
              <a:buNone/>
            </a:pPr>
            <a:r>
              <a:rPr lang="en">
                <a:solidFill>
                  <a:srgbClr val="CC0000"/>
                </a:solidFill>
              </a:rPr>
              <a:t>Are there any SAA-Related </a:t>
            </a:r>
            <a:r>
              <a:rPr lang="en">
                <a:solidFill>
                  <a:srgbClr val="CC0000"/>
                </a:solidFill>
              </a:rPr>
              <a:t>Announcements</a:t>
            </a:r>
            <a:r>
              <a:rPr lang="en">
                <a:solidFill>
                  <a:srgbClr val="CC0000"/>
                </a:solidFill>
              </a:rPr>
              <a:t>? </a:t>
            </a:r>
            <a:endParaRPr>
              <a:solidFill>
                <a:srgbClr val="CC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
                <a:solidFill>
                  <a:schemeClr val="lt1"/>
                </a:solidFill>
              </a:rPr>
              <a:t>7th Tradition</a:t>
            </a:r>
            <a:endParaRPr b="1">
              <a:solidFill>
                <a:schemeClr val="lt1"/>
              </a:solidFill>
            </a:endParaRPr>
          </a:p>
        </p:txBody>
      </p:sp>
      <p:sp>
        <p:nvSpPr>
          <p:cNvPr id="81" name="Google Shape;81;p17"/>
          <p:cNvSpPr txBox="1"/>
          <p:nvPr>
            <p:ph idx="1" type="body"/>
          </p:nvPr>
        </p:nvSpPr>
        <p:spPr>
          <a:xfrm>
            <a:off x="311700" y="1152475"/>
            <a:ext cx="8520600" cy="38220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None/>
            </a:pPr>
            <a:r>
              <a:t/>
            </a:r>
            <a:endParaRPr sz="1200">
              <a:solidFill>
                <a:srgbClr val="000000"/>
              </a:solidFill>
              <a:latin typeface="Open Sans"/>
              <a:ea typeface="Open Sans"/>
              <a:cs typeface="Open Sans"/>
              <a:sym typeface="Open Sans"/>
            </a:endParaRPr>
          </a:p>
          <a:p>
            <a:pPr indent="0" lvl="0" marL="0" rtl="0" algn="l">
              <a:lnSpc>
                <a:spcPct val="100000"/>
              </a:lnSpc>
              <a:spcBef>
                <a:spcPts val="1200"/>
              </a:spcBef>
              <a:spcAft>
                <a:spcPts val="0"/>
              </a:spcAft>
              <a:buNone/>
            </a:pPr>
            <a:r>
              <a:rPr lang="en">
                <a:solidFill>
                  <a:srgbClr val="000000"/>
                </a:solidFill>
              </a:rPr>
              <a:t>“Every SAA group ought to be fully self-supporting, declining outside contributions.”  The Telemeeting Intergroup relies on our donations to pay for the saatalk.info site and this ZOOM service.  The Telemeeting Intergroup also donates to the ISO.  To donate https://saatalk.info/us/donate.</a:t>
            </a:r>
            <a:endParaRPr>
              <a:solidFill>
                <a:srgbClr val="000000"/>
              </a:solidFill>
            </a:endParaRPr>
          </a:p>
          <a:p>
            <a:pPr indent="0" lvl="0" marL="0" rtl="0" algn="l">
              <a:lnSpc>
                <a:spcPct val="100000"/>
              </a:lnSpc>
              <a:spcBef>
                <a:spcPts val="1200"/>
              </a:spcBef>
              <a:spcAft>
                <a:spcPts val="0"/>
              </a:spcAft>
              <a:buNone/>
            </a:pPr>
            <a:r>
              <a:t/>
            </a:r>
            <a:endParaRPr>
              <a:solidFill>
                <a:srgbClr val="000000"/>
              </a:solidFill>
            </a:endParaRPr>
          </a:p>
          <a:p>
            <a:pPr indent="0" lvl="0" marL="0" rtl="0" algn="l">
              <a:spcBef>
                <a:spcPts val="1200"/>
              </a:spcBef>
              <a:spcAft>
                <a:spcPts val="1200"/>
              </a:spcAft>
              <a:buNone/>
            </a:pPr>
            <a:r>
              <a:t/>
            </a:r>
            <a:endParaRPr>
              <a:solidFill>
                <a:srgbClr val="000000"/>
              </a:solidFill>
            </a:endParaRPr>
          </a:p>
        </p:txBody>
      </p:sp>
      <p:pic>
        <p:nvPicPr>
          <p:cNvPr id="82" name="Google Shape;82;p17"/>
          <p:cNvPicPr preferRelativeResize="0"/>
          <p:nvPr/>
        </p:nvPicPr>
        <p:blipFill>
          <a:blip r:embed="rId3">
            <a:alphaModFix/>
          </a:blip>
          <a:stretch>
            <a:fillRect/>
          </a:stretch>
        </p:blipFill>
        <p:spPr>
          <a:xfrm>
            <a:off x="2660425" y="3178075"/>
            <a:ext cx="3823149" cy="17349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6" name="Shape 86"/>
        <p:cNvGrpSpPr/>
        <p:nvPr/>
      </p:nvGrpSpPr>
      <p:grpSpPr>
        <a:xfrm>
          <a:off x="0" y="0"/>
          <a:ext cx="0" cy="0"/>
          <a:chOff x="0" y="0"/>
          <a:chExt cx="0" cy="0"/>
        </a:xfrm>
      </p:grpSpPr>
      <p:sp>
        <p:nvSpPr>
          <p:cNvPr id="87" name="Google Shape;87;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solidFill>
                  <a:schemeClr val="lt1"/>
                </a:solidFill>
              </a:rPr>
              <a:t>Meeting Format</a:t>
            </a:r>
            <a:endParaRPr>
              <a:solidFill>
                <a:schemeClr val="lt1"/>
              </a:solidFill>
            </a:endParaRPr>
          </a:p>
        </p:txBody>
      </p:sp>
      <p:sp>
        <p:nvSpPr>
          <p:cNvPr id="88" name="Google Shape;88;p1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solidFill>
                  <a:schemeClr val="lt1"/>
                </a:solidFill>
              </a:rPr>
              <a:t>In this meeting, we may read from SAA literature, or someone may suggest a topic, followed by a period of sharing.   On occasion we may have a speaker, or a 1st Step presentation.  If you would like to be a speaker or share your 1st Step, more direction will be given at the end of the meeting. </a:t>
            </a:r>
            <a:endParaRPr>
              <a:solidFill>
                <a:schemeClr val="lt1"/>
              </a:solidFill>
            </a:endParaRPr>
          </a:p>
          <a:p>
            <a:pPr indent="0" lvl="0" marL="0" rtl="0" algn="l">
              <a:spcBef>
                <a:spcPts val="1200"/>
              </a:spcBef>
              <a:spcAft>
                <a:spcPts val="1200"/>
              </a:spcAft>
              <a:buNone/>
            </a:pPr>
            <a:r>
              <a:t/>
            </a:r>
            <a:endParaRPr>
              <a:solidFill>
                <a:srgbClr val="000000"/>
              </a:solidFill>
            </a:endParaRPr>
          </a:p>
        </p:txBody>
      </p:sp>
      <p:pic>
        <p:nvPicPr>
          <p:cNvPr id="89" name="Google Shape;89;p18"/>
          <p:cNvPicPr preferRelativeResize="0"/>
          <p:nvPr/>
        </p:nvPicPr>
        <p:blipFill>
          <a:blip r:embed="rId3">
            <a:alphaModFix/>
          </a:blip>
          <a:stretch>
            <a:fillRect/>
          </a:stretch>
        </p:blipFill>
        <p:spPr>
          <a:xfrm>
            <a:off x="3200250" y="2884424"/>
            <a:ext cx="2743500" cy="183697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
                <a:solidFill>
                  <a:schemeClr val="lt1"/>
                </a:solidFill>
              </a:rPr>
              <a:t>Meeting Preamble</a:t>
            </a:r>
            <a:endParaRPr b="1">
              <a:solidFill>
                <a:schemeClr val="lt1"/>
              </a:solidFill>
            </a:endParaRPr>
          </a:p>
        </p:txBody>
      </p:sp>
      <p:sp>
        <p:nvSpPr>
          <p:cNvPr id="95" name="Google Shape;95;p19"/>
          <p:cNvSpPr txBox="1"/>
          <p:nvPr>
            <p:ph idx="1" type="body"/>
          </p:nvPr>
        </p:nvSpPr>
        <p:spPr>
          <a:xfrm>
            <a:off x="311700" y="1017725"/>
            <a:ext cx="85206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1200"/>
              </a:spcAft>
              <a:buSzPts val="852"/>
              <a:buNone/>
            </a:pPr>
            <a:r>
              <a:rPr lang="en">
                <a:solidFill>
                  <a:schemeClr val="dk2"/>
                </a:solidFill>
              </a:rPr>
              <a:t>This is a Sex Addicts Anonymous meeting for people with DID or OSDD.  SAA is a spiritual program based on the principles and traditions of Alcoholics Anonymous.  Our primary purpose is to stop our addictive sexual behavior, protect our system, and to help other systems recover from sexual addiction. We find a new way of living through the SAA program, and carry our message to others seeking recovery.  (Adapted from the Introduction, Sex Addicts Anonymous)  </a:t>
            </a:r>
            <a:r>
              <a:rPr b="1" lang="en">
                <a:solidFill>
                  <a:schemeClr val="dk2"/>
                </a:solidFill>
              </a:rPr>
              <a:t>PASS</a:t>
            </a:r>
            <a:endParaRPr b="1">
              <a:solidFill>
                <a:schemeClr val="dk2"/>
              </a:solidFill>
            </a:endParaRPr>
          </a:p>
        </p:txBody>
      </p:sp>
      <p:pic>
        <p:nvPicPr>
          <p:cNvPr id="96" name="Google Shape;96;p19"/>
          <p:cNvPicPr preferRelativeResize="0"/>
          <p:nvPr/>
        </p:nvPicPr>
        <p:blipFill>
          <a:blip r:embed="rId3">
            <a:alphaModFix/>
          </a:blip>
          <a:stretch>
            <a:fillRect/>
          </a:stretch>
        </p:blipFill>
        <p:spPr>
          <a:xfrm>
            <a:off x="1410911" y="3288050"/>
            <a:ext cx="2707331" cy="1627500"/>
          </a:xfrm>
          <a:prstGeom prst="rect">
            <a:avLst/>
          </a:prstGeom>
          <a:noFill/>
          <a:ln>
            <a:noFill/>
          </a:ln>
        </p:spPr>
      </p:pic>
      <p:pic>
        <p:nvPicPr>
          <p:cNvPr id="97" name="Google Shape;97;p19"/>
          <p:cNvPicPr preferRelativeResize="0"/>
          <p:nvPr/>
        </p:nvPicPr>
        <p:blipFill>
          <a:blip r:embed="rId4">
            <a:alphaModFix/>
          </a:blip>
          <a:stretch>
            <a:fillRect/>
          </a:stretch>
        </p:blipFill>
        <p:spPr>
          <a:xfrm>
            <a:off x="5237412" y="3331751"/>
            <a:ext cx="2731176" cy="154009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
                <a:solidFill>
                  <a:schemeClr val="lt1"/>
                </a:solidFill>
              </a:rPr>
              <a:t>ABSTINENCE STATEMENT</a:t>
            </a:r>
            <a:endParaRPr b="1">
              <a:solidFill>
                <a:schemeClr val="lt1"/>
              </a:solidFill>
            </a:endParaRPr>
          </a:p>
        </p:txBody>
      </p:sp>
      <p:sp>
        <p:nvSpPr>
          <p:cNvPr id="103" name="Google Shape;103;p20"/>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457200" rtl="0" algn="l">
              <a:lnSpc>
                <a:spcPct val="100000"/>
              </a:lnSpc>
              <a:spcBef>
                <a:spcPts val="1000"/>
              </a:spcBef>
              <a:spcAft>
                <a:spcPts val="0"/>
              </a:spcAft>
              <a:buNone/>
            </a:pPr>
            <a:r>
              <a:rPr lang="en">
                <a:solidFill>
                  <a:srgbClr val="000000"/>
                </a:solidFill>
              </a:rPr>
              <a:t>For many of us, our goal when entering the SAA program is abstinence from one or more specific sexual behaviors. But unlike programs for recovering alcoholics or drug addicts, Sex Addicts Anonymous does not have a universal definition of abstinence.  Since different addicts suffer from different behaviors, and since our sexuality is experienced in so many different ways, it is necessary that SAA members define for themselves, with the help of their sponsors or others in recovery, which of their sexual behaviors they consider to be "acting out."  (Excerpted from Sex Addicts Anonymous, pages 14-15) </a:t>
            </a:r>
            <a:r>
              <a:rPr b="1" lang="en">
                <a:solidFill>
                  <a:srgbClr val="000000"/>
                </a:solidFill>
              </a:rPr>
              <a:t>PASS</a:t>
            </a:r>
            <a:endParaRPr b="1">
              <a:solidFill>
                <a:srgbClr val="000000"/>
              </a:solidFill>
            </a:endParaRPr>
          </a:p>
          <a:p>
            <a:pPr indent="0" lvl="0" marL="0" rtl="0" algn="l">
              <a:spcBef>
                <a:spcPts val="0"/>
              </a:spcBef>
              <a:spcAft>
                <a:spcPts val="0"/>
              </a:spcAft>
              <a:buNone/>
            </a:pPr>
            <a:r>
              <a:t/>
            </a:r>
            <a:endParaRPr>
              <a:solidFill>
                <a:schemeClr val="dk2"/>
              </a:solidFill>
            </a:endParaRPr>
          </a:p>
          <a:p>
            <a:pPr indent="0" lvl="0" marL="0" rtl="0" algn="l">
              <a:spcBef>
                <a:spcPts val="1200"/>
              </a:spcBef>
              <a:spcAft>
                <a:spcPts val="1200"/>
              </a:spcAft>
              <a:buNone/>
            </a:pPr>
            <a:r>
              <a:t/>
            </a:r>
            <a:endParaRPr>
              <a:solidFill>
                <a:schemeClr val="dk2"/>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21"/>
          <p:cNvSpPr txBox="1"/>
          <p:nvPr>
            <p:ph type="title"/>
          </p:nvPr>
        </p:nvSpPr>
        <p:spPr>
          <a:xfrm>
            <a:off x="311700" y="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
                <a:solidFill>
                  <a:schemeClr val="dk2"/>
                </a:solidFill>
              </a:rPr>
              <a:t>The 12 Steps of SAA</a:t>
            </a:r>
            <a:endParaRPr b="1">
              <a:solidFill>
                <a:schemeClr val="dk2"/>
              </a:solidFill>
            </a:endParaRPr>
          </a:p>
        </p:txBody>
      </p:sp>
      <p:sp>
        <p:nvSpPr>
          <p:cNvPr id="109" name="Google Shape;109;p21"/>
          <p:cNvSpPr txBox="1"/>
          <p:nvPr>
            <p:ph idx="1" type="body"/>
          </p:nvPr>
        </p:nvSpPr>
        <p:spPr>
          <a:xfrm>
            <a:off x="311700" y="460600"/>
            <a:ext cx="8762400" cy="4621500"/>
          </a:xfrm>
          <a:prstGeom prst="rect">
            <a:avLst/>
          </a:prstGeom>
        </p:spPr>
        <p:txBody>
          <a:bodyPr anchorCtr="0" anchor="t" bIns="91425" lIns="91425" spcFirstLastPara="1" rIns="91425" wrap="square" tIns="91425">
            <a:noAutofit/>
          </a:bodyPr>
          <a:lstStyle/>
          <a:p>
            <a:pPr indent="-323850" lvl="0" marL="457200" rtl="0" algn="l">
              <a:spcBef>
                <a:spcPts val="0"/>
              </a:spcBef>
              <a:spcAft>
                <a:spcPts val="0"/>
              </a:spcAft>
              <a:buClr>
                <a:schemeClr val="lt1"/>
              </a:buClr>
              <a:buSzPts val="1500"/>
              <a:buFont typeface="Arial"/>
              <a:buAutoNum type="arabicPeriod"/>
            </a:pPr>
            <a:r>
              <a:rPr lang="en" sz="1500">
                <a:solidFill>
                  <a:schemeClr val="lt1"/>
                </a:solidFill>
                <a:latin typeface="Arial"/>
                <a:ea typeface="Arial"/>
                <a:cs typeface="Arial"/>
                <a:sym typeface="Arial"/>
              </a:rPr>
              <a:t>We admitted we were powerless over addictive sexual behavior—that our lives had become</a:t>
            </a:r>
            <a:endParaRPr sz="1500">
              <a:solidFill>
                <a:schemeClr val="lt1"/>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rPr lang="en" sz="1500">
                <a:solidFill>
                  <a:schemeClr val="lt1"/>
                </a:solidFill>
              </a:rPr>
              <a:t>         </a:t>
            </a:r>
            <a:r>
              <a:rPr lang="en" sz="1500">
                <a:solidFill>
                  <a:schemeClr val="lt1"/>
                </a:solidFill>
                <a:latin typeface="Arial"/>
                <a:ea typeface="Arial"/>
                <a:cs typeface="Arial"/>
                <a:sym typeface="Arial"/>
              </a:rPr>
              <a:t>unmanageable.</a:t>
            </a:r>
            <a:endParaRPr sz="1500">
              <a:solidFill>
                <a:schemeClr val="lt1"/>
              </a:solidFill>
              <a:latin typeface="Arial"/>
              <a:ea typeface="Arial"/>
              <a:cs typeface="Arial"/>
              <a:sym typeface="Arial"/>
            </a:endParaRPr>
          </a:p>
          <a:p>
            <a:pPr indent="-323850" lvl="0" marL="457200" rtl="0" algn="l">
              <a:spcBef>
                <a:spcPts val="0"/>
              </a:spcBef>
              <a:spcAft>
                <a:spcPts val="0"/>
              </a:spcAft>
              <a:buClr>
                <a:schemeClr val="lt1"/>
              </a:buClr>
              <a:buSzPts val="1500"/>
              <a:buFont typeface="Arial"/>
              <a:buAutoNum type="arabicPeriod"/>
            </a:pPr>
            <a:r>
              <a:rPr lang="en" sz="1500">
                <a:solidFill>
                  <a:schemeClr val="lt1"/>
                </a:solidFill>
                <a:latin typeface="Arial"/>
                <a:ea typeface="Arial"/>
                <a:cs typeface="Arial"/>
                <a:sym typeface="Arial"/>
              </a:rPr>
              <a:t>Came to believe that a Power greater than ourselves could restore us to sanity.</a:t>
            </a:r>
            <a:endParaRPr sz="1500">
              <a:solidFill>
                <a:schemeClr val="lt1"/>
              </a:solidFill>
              <a:latin typeface="Arial"/>
              <a:ea typeface="Arial"/>
              <a:cs typeface="Arial"/>
              <a:sym typeface="Arial"/>
            </a:endParaRPr>
          </a:p>
          <a:p>
            <a:pPr indent="-323850" lvl="0" marL="457200" rtl="0" algn="l">
              <a:spcBef>
                <a:spcPts val="0"/>
              </a:spcBef>
              <a:spcAft>
                <a:spcPts val="0"/>
              </a:spcAft>
              <a:buClr>
                <a:schemeClr val="lt1"/>
              </a:buClr>
              <a:buSzPts val="1500"/>
              <a:buFont typeface="Arial"/>
              <a:buAutoNum type="arabicPeriod"/>
            </a:pPr>
            <a:r>
              <a:rPr lang="en" sz="1500">
                <a:solidFill>
                  <a:schemeClr val="lt1"/>
                </a:solidFill>
                <a:latin typeface="Arial"/>
                <a:ea typeface="Arial"/>
                <a:cs typeface="Arial"/>
                <a:sym typeface="Arial"/>
              </a:rPr>
              <a:t>Made a decision to turn our will and our lives over to the care of God, as we understood </a:t>
            </a:r>
            <a:endParaRPr sz="1500">
              <a:solidFill>
                <a:schemeClr val="lt1"/>
              </a:solidFill>
              <a:latin typeface="Arial"/>
              <a:ea typeface="Arial"/>
              <a:cs typeface="Arial"/>
              <a:sym typeface="Arial"/>
            </a:endParaRPr>
          </a:p>
          <a:p>
            <a:pPr indent="0" lvl="0" marL="0" rtl="0" algn="l">
              <a:spcBef>
                <a:spcPts val="0"/>
              </a:spcBef>
              <a:spcAft>
                <a:spcPts val="0"/>
              </a:spcAft>
              <a:buClr>
                <a:schemeClr val="dk1"/>
              </a:buClr>
              <a:buSzPts val="1100"/>
              <a:buFont typeface="Arial"/>
              <a:buNone/>
            </a:pPr>
            <a:r>
              <a:rPr lang="en" sz="1500">
                <a:solidFill>
                  <a:schemeClr val="lt1"/>
                </a:solidFill>
              </a:rPr>
              <a:t>         </a:t>
            </a:r>
            <a:r>
              <a:rPr lang="en" sz="1500">
                <a:solidFill>
                  <a:schemeClr val="lt1"/>
                </a:solidFill>
                <a:latin typeface="Arial"/>
                <a:ea typeface="Arial"/>
                <a:cs typeface="Arial"/>
                <a:sym typeface="Arial"/>
              </a:rPr>
              <a:t>God.</a:t>
            </a:r>
            <a:endParaRPr sz="1500">
              <a:solidFill>
                <a:schemeClr val="lt1"/>
              </a:solidFill>
              <a:latin typeface="Arial"/>
              <a:ea typeface="Arial"/>
              <a:cs typeface="Arial"/>
              <a:sym typeface="Arial"/>
            </a:endParaRPr>
          </a:p>
          <a:p>
            <a:pPr indent="-323850" lvl="0" marL="457200" rtl="0" algn="l">
              <a:spcBef>
                <a:spcPts val="0"/>
              </a:spcBef>
              <a:spcAft>
                <a:spcPts val="0"/>
              </a:spcAft>
              <a:buClr>
                <a:schemeClr val="lt1"/>
              </a:buClr>
              <a:buSzPts val="1500"/>
              <a:buFont typeface="Arial"/>
              <a:buAutoNum type="arabicPeriod"/>
            </a:pPr>
            <a:r>
              <a:rPr b="1" lang="en" sz="1500">
                <a:solidFill>
                  <a:schemeClr val="lt1"/>
                </a:solidFill>
                <a:latin typeface="Arial"/>
                <a:ea typeface="Arial"/>
                <a:cs typeface="Arial"/>
                <a:sym typeface="Arial"/>
              </a:rPr>
              <a:t> </a:t>
            </a:r>
            <a:r>
              <a:rPr lang="en" sz="1500">
                <a:solidFill>
                  <a:schemeClr val="lt1"/>
                </a:solidFill>
                <a:latin typeface="Arial"/>
                <a:ea typeface="Arial"/>
                <a:cs typeface="Arial"/>
                <a:sym typeface="Arial"/>
              </a:rPr>
              <a:t>Made a searching and fearless moral inventory of ourselves.</a:t>
            </a:r>
            <a:endParaRPr sz="1500">
              <a:solidFill>
                <a:schemeClr val="lt1"/>
              </a:solidFill>
              <a:latin typeface="Arial"/>
              <a:ea typeface="Arial"/>
              <a:cs typeface="Arial"/>
              <a:sym typeface="Arial"/>
            </a:endParaRPr>
          </a:p>
          <a:p>
            <a:pPr indent="-323850" lvl="0" marL="457200" rtl="0" algn="l">
              <a:spcBef>
                <a:spcPts val="0"/>
              </a:spcBef>
              <a:spcAft>
                <a:spcPts val="0"/>
              </a:spcAft>
              <a:buClr>
                <a:schemeClr val="lt1"/>
              </a:buClr>
              <a:buSzPts val="1500"/>
              <a:buFont typeface="Arial"/>
              <a:buAutoNum type="arabicPeriod"/>
            </a:pPr>
            <a:r>
              <a:rPr lang="en" sz="1500">
                <a:solidFill>
                  <a:schemeClr val="lt1"/>
                </a:solidFill>
                <a:latin typeface="Arial"/>
                <a:ea typeface="Arial"/>
                <a:cs typeface="Arial"/>
                <a:sym typeface="Arial"/>
              </a:rPr>
              <a:t>Admitted to God, to ourselves, and to another human being the exact nature of our wrongs.</a:t>
            </a:r>
            <a:endParaRPr sz="1500">
              <a:solidFill>
                <a:schemeClr val="lt1"/>
              </a:solidFill>
              <a:latin typeface="Arial"/>
              <a:ea typeface="Arial"/>
              <a:cs typeface="Arial"/>
              <a:sym typeface="Arial"/>
            </a:endParaRPr>
          </a:p>
          <a:p>
            <a:pPr indent="-323850" lvl="0" marL="457200" rtl="0" algn="l">
              <a:spcBef>
                <a:spcPts val="0"/>
              </a:spcBef>
              <a:spcAft>
                <a:spcPts val="0"/>
              </a:spcAft>
              <a:buClr>
                <a:schemeClr val="lt1"/>
              </a:buClr>
              <a:buSzPts val="1500"/>
              <a:buFont typeface="Arial"/>
              <a:buAutoNum type="arabicPeriod"/>
            </a:pPr>
            <a:r>
              <a:rPr lang="en" sz="1500">
                <a:solidFill>
                  <a:schemeClr val="lt1"/>
                </a:solidFill>
                <a:latin typeface="Arial"/>
                <a:ea typeface="Arial"/>
                <a:cs typeface="Arial"/>
                <a:sym typeface="Arial"/>
              </a:rPr>
              <a:t>Were entirely ready to have God remove all these defects of character.</a:t>
            </a:r>
            <a:endParaRPr sz="1500">
              <a:solidFill>
                <a:schemeClr val="lt1"/>
              </a:solidFill>
              <a:latin typeface="Arial"/>
              <a:ea typeface="Arial"/>
              <a:cs typeface="Arial"/>
              <a:sym typeface="Arial"/>
            </a:endParaRPr>
          </a:p>
          <a:p>
            <a:pPr indent="-323850" lvl="0" marL="457200" rtl="0" algn="l">
              <a:spcBef>
                <a:spcPts val="0"/>
              </a:spcBef>
              <a:spcAft>
                <a:spcPts val="0"/>
              </a:spcAft>
              <a:buClr>
                <a:schemeClr val="dk2"/>
              </a:buClr>
              <a:buSzPts val="1500"/>
              <a:buAutoNum type="arabicPeriod"/>
            </a:pPr>
            <a:r>
              <a:rPr lang="en" sz="1500">
                <a:solidFill>
                  <a:schemeClr val="dk2"/>
                </a:solidFill>
              </a:rPr>
              <a:t>Humbly asked God to remove our shortcomings.</a:t>
            </a:r>
            <a:endParaRPr sz="1500">
              <a:solidFill>
                <a:schemeClr val="dk2"/>
              </a:solidFill>
            </a:endParaRPr>
          </a:p>
          <a:p>
            <a:pPr indent="-323850" lvl="0" marL="457200" rtl="0" algn="l">
              <a:spcBef>
                <a:spcPts val="0"/>
              </a:spcBef>
              <a:spcAft>
                <a:spcPts val="0"/>
              </a:spcAft>
              <a:buClr>
                <a:schemeClr val="dk2"/>
              </a:buClr>
              <a:buSzPts val="1500"/>
              <a:buAutoNum type="arabicPeriod"/>
            </a:pPr>
            <a:r>
              <a:rPr lang="en" sz="1500">
                <a:solidFill>
                  <a:schemeClr val="dk2"/>
                </a:solidFill>
              </a:rPr>
              <a:t>Made a list of all persons we had harmed and became willing to make amends to them all.</a:t>
            </a:r>
            <a:endParaRPr sz="1500">
              <a:solidFill>
                <a:schemeClr val="dk2"/>
              </a:solidFill>
            </a:endParaRPr>
          </a:p>
          <a:p>
            <a:pPr indent="-323850" lvl="0" marL="457200" rtl="0" algn="l">
              <a:spcBef>
                <a:spcPts val="0"/>
              </a:spcBef>
              <a:spcAft>
                <a:spcPts val="0"/>
              </a:spcAft>
              <a:buClr>
                <a:schemeClr val="dk2"/>
              </a:buClr>
              <a:buSzPts val="1500"/>
              <a:buAutoNum type="arabicPeriod"/>
            </a:pPr>
            <a:r>
              <a:rPr lang="en" sz="1500">
                <a:solidFill>
                  <a:schemeClr val="dk2"/>
                </a:solidFill>
              </a:rPr>
              <a:t>Made direct amends to such people wherever possible, except when to do so would injure </a:t>
            </a:r>
            <a:endParaRPr sz="1500">
              <a:solidFill>
                <a:schemeClr val="dk2"/>
              </a:solidFill>
            </a:endParaRPr>
          </a:p>
          <a:p>
            <a:pPr indent="0" lvl="0" marL="0" rtl="0" algn="l">
              <a:spcBef>
                <a:spcPts val="0"/>
              </a:spcBef>
              <a:spcAft>
                <a:spcPts val="0"/>
              </a:spcAft>
              <a:buNone/>
            </a:pPr>
            <a:r>
              <a:rPr lang="en" sz="1500">
                <a:solidFill>
                  <a:schemeClr val="dk2"/>
                </a:solidFill>
              </a:rPr>
              <a:t>         them or others.</a:t>
            </a:r>
            <a:endParaRPr sz="1500">
              <a:solidFill>
                <a:schemeClr val="dk2"/>
              </a:solidFill>
            </a:endParaRPr>
          </a:p>
          <a:p>
            <a:pPr indent="-323850" lvl="0" marL="457200" rtl="0" algn="l">
              <a:spcBef>
                <a:spcPts val="0"/>
              </a:spcBef>
              <a:spcAft>
                <a:spcPts val="0"/>
              </a:spcAft>
              <a:buClr>
                <a:schemeClr val="dk2"/>
              </a:buClr>
              <a:buSzPts val="1500"/>
              <a:buAutoNum type="arabicPeriod"/>
            </a:pPr>
            <a:r>
              <a:rPr lang="en" sz="1500">
                <a:solidFill>
                  <a:schemeClr val="dk2"/>
                </a:solidFill>
              </a:rPr>
              <a:t>Continued to take personal inventory and when we were wrong promptly admitted it.</a:t>
            </a:r>
            <a:endParaRPr sz="1500">
              <a:solidFill>
                <a:schemeClr val="dk2"/>
              </a:solidFill>
            </a:endParaRPr>
          </a:p>
          <a:p>
            <a:pPr indent="-323850" lvl="0" marL="457200" rtl="0" algn="l">
              <a:spcBef>
                <a:spcPts val="0"/>
              </a:spcBef>
              <a:spcAft>
                <a:spcPts val="0"/>
              </a:spcAft>
              <a:buClr>
                <a:schemeClr val="dk2"/>
              </a:buClr>
              <a:buSzPts val="1500"/>
              <a:buAutoNum type="arabicPeriod"/>
            </a:pPr>
            <a:r>
              <a:rPr lang="en" sz="1500">
                <a:solidFill>
                  <a:schemeClr val="dk2"/>
                </a:solidFill>
              </a:rPr>
              <a:t>Sought through prayer and meditation to improve our conscious contact with God, as we</a:t>
            </a:r>
            <a:endParaRPr sz="1500">
              <a:solidFill>
                <a:schemeClr val="dk2"/>
              </a:solidFill>
            </a:endParaRPr>
          </a:p>
          <a:p>
            <a:pPr indent="0" lvl="0" marL="0" rtl="0" algn="l">
              <a:spcBef>
                <a:spcPts val="0"/>
              </a:spcBef>
              <a:spcAft>
                <a:spcPts val="0"/>
              </a:spcAft>
              <a:buNone/>
            </a:pPr>
            <a:r>
              <a:rPr lang="en" sz="1500">
                <a:solidFill>
                  <a:schemeClr val="dk2"/>
                </a:solidFill>
              </a:rPr>
              <a:t>         understood God, praying only for knowledge of God’s will for us and the power to carry that out.</a:t>
            </a:r>
            <a:endParaRPr sz="1500">
              <a:solidFill>
                <a:schemeClr val="dk2"/>
              </a:solidFill>
            </a:endParaRPr>
          </a:p>
          <a:p>
            <a:pPr indent="-323850" lvl="0" marL="457200" rtl="0" algn="l">
              <a:spcBef>
                <a:spcPts val="0"/>
              </a:spcBef>
              <a:spcAft>
                <a:spcPts val="0"/>
              </a:spcAft>
              <a:buClr>
                <a:schemeClr val="dk2"/>
              </a:buClr>
              <a:buSzPts val="1500"/>
              <a:buAutoNum type="arabicPeriod"/>
            </a:pPr>
            <a:r>
              <a:rPr lang="en" sz="1500">
                <a:solidFill>
                  <a:schemeClr val="dk2"/>
                </a:solidFill>
              </a:rPr>
              <a:t>Having had a spiritual awakening as the result of these steps, we tried to carry this</a:t>
            </a:r>
            <a:endParaRPr sz="1500">
              <a:solidFill>
                <a:schemeClr val="dk2"/>
              </a:solidFill>
            </a:endParaRPr>
          </a:p>
          <a:p>
            <a:pPr indent="0" lvl="0" marL="0" rtl="0" algn="l">
              <a:spcBef>
                <a:spcPts val="0"/>
              </a:spcBef>
              <a:spcAft>
                <a:spcPts val="0"/>
              </a:spcAft>
              <a:buNone/>
            </a:pPr>
            <a:r>
              <a:rPr lang="en" sz="1500">
                <a:solidFill>
                  <a:schemeClr val="dk2"/>
                </a:solidFill>
              </a:rPr>
              <a:t>         message to other sex addicts and to practice these principles in our lives.  </a:t>
            </a:r>
            <a:r>
              <a:rPr b="1" lang="en" sz="1500">
                <a:solidFill>
                  <a:schemeClr val="dk2"/>
                </a:solidFill>
              </a:rPr>
              <a:t>PASS</a:t>
            </a:r>
            <a:endParaRPr b="1" sz="1500">
              <a:solidFill>
                <a:schemeClr val="dk2"/>
              </a:solidFill>
            </a:endParaRPr>
          </a:p>
          <a:p>
            <a:pPr indent="0" lvl="0" marL="0" rtl="0" algn="l">
              <a:spcBef>
                <a:spcPts val="0"/>
              </a:spcBef>
              <a:spcAft>
                <a:spcPts val="0"/>
              </a:spcAft>
              <a:buNone/>
            </a:pPr>
            <a:r>
              <a:t/>
            </a:r>
            <a:endParaRPr sz="1300">
              <a:solidFill>
                <a:schemeClr val="l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2"/>
                </a:solidFill>
              </a:rPr>
              <a:t>Anonymity Statement                     Read in unison</a:t>
            </a:r>
            <a:endParaRPr b="1">
              <a:solidFill>
                <a:schemeClr val="dk2"/>
              </a:solidFill>
            </a:endParaRPr>
          </a:p>
        </p:txBody>
      </p:sp>
      <p:sp>
        <p:nvSpPr>
          <p:cNvPr id="115" name="Google Shape;115;p22"/>
          <p:cNvSpPr txBox="1"/>
          <p:nvPr>
            <p:ph idx="1" type="body"/>
          </p:nvPr>
        </p:nvSpPr>
        <p:spPr>
          <a:xfrm>
            <a:off x="219575" y="1382775"/>
            <a:ext cx="8520600" cy="34164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solidFill>
                  <a:srgbClr val="000000"/>
                </a:solidFill>
              </a:rPr>
              <a:t>Anonymity means who you see here, </a:t>
            </a:r>
            <a:endParaRPr>
              <a:solidFill>
                <a:srgbClr val="000000"/>
              </a:solidFill>
            </a:endParaRPr>
          </a:p>
          <a:p>
            <a:pPr indent="0" lvl="0" marL="0" rtl="0" algn="ctr">
              <a:spcBef>
                <a:spcPts val="1200"/>
              </a:spcBef>
              <a:spcAft>
                <a:spcPts val="0"/>
              </a:spcAft>
              <a:buNone/>
            </a:pPr>
            <a:r>
              <a:rPr lang="en">
                <a:solidFill>
                  <a:srgbClr val="000000"/>
                </a:solidFill>
              </a:rPr>
              <a:t>what you hear here, </a:t>
            </a:r>
            <a:endParaRPr>
              <a:solidFill>
                <a:srgbClr val="000000"/>
              </a:solidFill>
            </a:endParaRPr>
          </a:p>
          <a:p>
            <a:pPr indent="0" lvl="0" marL="0" rtl="0" algn="ctr">
              <a:spcBef>
                <a:spcPts val="1200"/>
              </a:spcBef>
              <a:spcAft>
                <a:spcPts val="0"/>
              </a:spcAft>
              <a:buNone/>
            </a:pPr>
            <a:r>
              <a:rPr lang="en">
                <a:solidFill>
                  <a:srgbClr val="000000"/>
                </a:solidFill>
              </a:rPr>
              <a:t>when you leave here, </a:t>
            </a:r>
            <a:endParaRPr>
              <a:solidFill>
                <a:srgbClr val="000000"/>
              </a:solidFill>
            </a:endParaRPr>
          </a:p>
          <a:p>
            <a:pPr indent="0" lvl="0" marL="0" rtl="0" algn="ctr">
              <a:spcBef>
                <a:spcPts val="1200"/>
              </a:spcBef>
              <a:spcAft>
                <a:spcPts val="0"/>
              </a:spcAft>
              <a:buNone/>
            </a:pPr>
            <a:r>
              <a:rPr lang="en">
                <a:solidFill>
                  <a:srgbClr val="000000"/>
                </a:solidFill>
              </a:rPr>
              <a:t>let it stay here!  </a:t>
            </a:r>
            <a:endParaRPr>
              <a:solidFill>
                <a:srgbClr val="000000"/>
              </a:solidFill>
            </a:endParaRPr>
          </a:p>
          <a:p>
            <a:pPr indent="0" lvl="0" marL="0" rtl="0" algn="ctr">
              <a:spcBef>
                <a:spcPts val="1200"/>
              </a:spcBef>
              <a:spcAft>
                <a:spcPts val="1200"/>
              </a:spcAft>
              <a:buNone/>
            </a:pPr>
            <a:r>
              <a:rPr lang="en">
                <a:solidFill>
                  <a:srgbClr val="000000"/>
                </a:solidFill>
              </a:rPr>
              <a:t>“</a:t>
            </a:r>
            <a:r>
              <a:rPr b="1" lang="en">
                <a:solidFill>
                  <a:srgbClr val="000000"/>
                </a:solidFill>
              </a:rPr>
              <a:t>Here, here!</a:t>
            </a:r>
            <a:r>
              <a:rPr lang="en">
                <a:solidFill>
                  <a:srgbClr val="000000"/>
                </a:solidFill>
              </a:rPr>
              <a:t>”</a:t>
            </a:r>
            <a:endParaRPr/>
          </a:p>
        </p:txBody>
      </p:sp>
      <p:pic>
        <p:nvPicPr>
          <p:cNvPr id="116" name="Google Shape;116;p22"/>
          <p:cNvPicPr preferRelativeResize="0"/>
          <p:nvPr/>
        </p:nvPicPr>
        <p:blipFill>
          <a:blip r:embed="rId3">
            <a:alphaModFix/>
          </a:blip>
          <a:stretch>
            <a:fillRect/>
          </a:stretch>
        </p:blipFill>
        <p:spPr>
          <a:xfrm>
            <a:off x="5827976" y="3040050"/>
            <a:ext cx="2538722" cy="1658199"/>
          </a:xfrm>
          <a:prstGeom prst="rect">
            <a:avLst/>
          </a:prstGeom>
          <a:noFill/>
          <a:ln>
            <a:noFill/>
          </a:ln>
        </p:spPr>
      </p:pic>
      <p:pic>
        <p:nvPicPr>
          <p:cNvPr id="117" name="Google Shape;117;p22"/>
          <p:cNvPicPr preferRelativeResize="0"/>
          <p:nvPr/>
        </p:nvPicPr>
        <p:blipFill>
          <a:blip r:embed="rId4">
            <a:alphaModFix/>
          </a:blip>
          <a:stretch>
            <a:fillRect/>
          </a:stretch>
        </p:blipFill>
        <p:spPr>
          <a:xfrm>
            <a:off x="725550" y="3140975"/>
            <a:ext cx="2610125" cy="16582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solidFill>
                  <a:srgbClr val="333333"/>
                </a:solidFill>
              </a:rPr>
              <a:t>INTRODUCTION</a:t>
            </a:r>
            <a:endParaRPr>
              <a:solidFill>
                <a:srgbClr val="333333"/>
              </a:solidFill>
            </a:endParaRPr>
          </a:p>
        </p:txBody>
      </p:sp>
      <p:sp>
        <p:nvSpPr>
          <p:cNvPr id="123" name="Google Shape;123;p23"/>
          <p:cNvSpPr txBox="1"/>
          <p:nvPr>
            <p:ph idx="1" type="body"/>
          </p:nvPr>
        </p:nvSpPr>
        <p:spPr>
          <a:xfrm>
            <a:off x="373300" y="1337275"/>
            <a:ext cx="8520600" cy="3868200"/>
          </a:xfrm>
          <a:prstGeom prst="rect">
            <a:avLst/>
          </a:prstGeom>
        </p:spPr>
        <p:txBody>
          <a:bodyPr anchorCtr="0" anchor="t" bIns="91425" lIns="91425" spcFirstLastPara="1" rIns="91425" wrap="square" tIns="91425">
            <a:noAutofit/>
          </a:bodyPr>
          <a:lstStyle/>
          <a:p>
            <a:pPr indent="0" lvl="0" marL="0" rtl="0" algn="l">
              <a:lnSpc>
                <a:spcPct val="105000"/>
              </a:lnSpc>
              <a:spcBef>
                <a:spcPts val="0"/>
              </a:spcBef>
              <a:spcAft>
                <a:spcPts val="0"/>
              </a:spcAft>
              <a:buNone/>
            </a:pPr>
            <a:r>
              <a:rPr lang="en" sz="1808">
                <a:solidFill>
                  <a:schemeClr val="dk2"/>
                </a:solidFill>
              </a:rPr>
              <a:t>• Your first name or names.</a:t>
            </a:r>
            <a:endParaRPr sz="1808">
              <a:solidFill>
                <a:schemeClr val="dk2"/>
              </a:solidFill>
            </a:endParaRPr>
          </a:p>
          <a:p>
            <a:pPr indent="0" lvl="0" marL="0" rtl="0" algn="l">
              <a:lnSpc>
                <a:spcPct val="105000"/>
              </a:lnSpc>
              <a:spcBef>
                <a:spcPts val="1200"/>
              </a:spcBef>
              <a:spcAft>
                <a:spcPts val="0"/>
              </a:spcAft>
              <a:buNone/>
            </a:pPr>
            <a:r>
              <a:rPr lang="en" sz="1808">
                <a:solidFill>
                  <a:schemeClr val="dk2"/>
                </a:solidFill>
              </a:rPr>
              <a:t>• Where you’re calling from</a:t>
            </a:r>
            <a:endParaRPr sz="1808">
              <a:solidFill>
                <a:schemeClr val="dk2"/>
              </a:solidFill>
            </a:endParaRPr>
          </a:p>
          <a:p>
            <a:pPr indent="0" lvl="0" marL="0" rtl="0" algn="l">
              <a:lnSpc>
                <a:spcPct val="105000"/>
              </a:lnSpc>
              <a:spcBef>
                <a:spcPts val="1200"/>
              </a:spcBef>
              <a:spcAft>
                <a:spcPts val="0"/>
              </a:spcAft>
              <a:buNone/>
            </a:pPr>
            <a:r>
              <a:rPr lang="en" sz="1808">
                <a:solidFill>
                  <a:schemeClr val="dk2"/>
                </a:solidFill>
              </a:rPr>
              <a:t>• A little about your system/Family/Team (optional)</a:t>
            </a:r>
            <a:endParaRPr sz="1808">
              <a:solidFill>
                <a:schemeClr val="dk2"/>
              </a:solidFill>
            </a:endParaRPr>
          </a:p>
          <a:p>
            <a:pPr indent="0" lvl="0" marL="0" rtl="0" algn="l">
              <a:lnSpc>
                <a:spcPct val="105000"/>
              </a:lnSpc>
              <a:spcBef>
                <a:spcPts val="1200"/>
              </a:spcBef>
              <a:spcAft>
                <a:spcPts val="0"/>
              </a:spcAft>
              <a:buNone/>
            </a:pPr>
            <a:r>
              <a:rPr lang="en" sz="1808">
                <a:solidFill>
                  <a:schemeClr val="dk2"/>
                </a:solidFill>
              </a:rPr>
              <a:t>• How you’re feeling right now in a few words</a:t>
            </a:r>
            <a:endParaRPr sz="1808">
              <a:solidFill>
                <a:schemeClr val="dk2"/>
              </a:solidFill>
            </a:endParaRPr>
          </a:p>
          <a:p>
            <a:pPr indent="0" lvl="0" marL="0" rtl="0" algn="l">
              <a:lnSpc>
                <a:spcPct val="105000"/>
              </a:lnSpc>
              <a:spcBef>
                <a:spcPts val="1200"/>
              </a:spcBef>
              <a:spcAft>
                <a:spcPts val="0"/>
              </a:spcAft>
              <a:buNone/>
            </a:pPr>
            <a:r>
              <a:rPr lang="en" sz="1808">
                <a:solidFill>
                  <a:srgbClr val="333333"/>
                </a:solidFill>
              </a:rPr>
              <a:t>• An affirmation about yourself, if you wish.</a:t>
            </a:r>
            <a:endParaRPr sz="1808">
              <a:solidFill>
                <a:srgbClr val="333333"/>
              </a:solidFill>
            </a:endParaRPr>
          </a:p>
          <a:p>
            <a:pPr indent="0" lvl="0" marL="0" rtl="0" algn="l">
              <a:lnSpc>
                <a:spcPct val="105000"/>
              </a:lnSpc>
              <a:spcBef>
                <a:spcPts val="1200"/>
              </a:spcBef>
              <a:spcAft>
                <a:spcPts val="0"/>
              </a:spcAft>
              <a:buNone/>
            </a:pPr>
            <a:r>
              <a:rPr lang="en" sz="1808">
                <a:solidFill>
                  <a:srgbClr val="333333"/>
                </a:solidFill>
              </a:rPr>
              <a:t>However you identify is fine in this meeting.</a:t>
            </a:r>
            <a:endParaRPr sz="1808">
              <a:solidFill>
                <a:srgbClr val="333333"/>
              </a:solidFill>
            </a:endParaRPr>
          </a:p>
          <a:p>
            <a:pPr indent="0" lvl="0" marL="0" rtl="0" algn="l">
              <a:lnSpc>
                <a:spcPct val="105000"/>
              </a:lnSpc>
              <a:spcBef>
                <a:spcPts val="1200"/>
              </a:spcBef>
              <a:spcAft>
                <a:spcPts val="0"/>
              </a:spcAft>
              <a:buNone/>
            </a:pPr>
            <a:r>
              <a:t/>
            </a:r>
            <a:endParaRPr sz="1808">
              <a:solidFill>
                <a:srgbClr val="333333"/>
              </a:solidFill>
            </a:endParaRPr>
          </a:p>
          <a:p>
            <a:pPr indent="0" lvl="0" marL="0" rtl="0" algn="l">
              <a:lnSpc>
                <a:spcPct val="105000"/>
              </a:lnSpc>
              <a:spcBef>
                <a:spcPts val="1200"/>
              </a:spcBef>
              <a:spcAft>
                <a:spcPts val="0"/>
              </a:spcAft>
              <a:buNone/>
            </a:pPr>
            <a:r>
              <a:rPr lang="en" sz="1808">
                <a:solidFill>
                  <a:srgbClr val="333333"/>
                </a:solidFill>
              </a:rPr>
              <a:t>                              </a:t>
            </a:r>
            <a:endParaRPr b="1" i="1" sz="1808">
              <a:solidFill>
                <a:srgbClr val="333333"/>
              </a:solidFill>
            </a:endParaRPr>
          </a:p>
          <a:p>
            <a:pPr indent="0" lvl="0" marL="0" rtl="0" algn="l">
              <a:lnSpc>
                <a:spcPct val="105000"/>
              </a:lnSpc>
              <a:spcBef>
                <a:spcPts val="1200"/>
              </a:spcBef>
              <a:spcAft>
                <a:spcPts val="1200"/>
              </a:spcAft>
              <a:buNone/>
            </a:pPr>
            <a:r>
              <a:t/>
            </a:r>
            <a:endParaRPr sz="2000">
              <a:solidFill>
                <a:schemeClr val="dk1"/>
              </a:solidFill>
            </a:endParaRPr>
          </a:p>
        </p:txBody>
      </p:sp>
      <p:pic>
        <p:nvPicPr>
          <p:cNvPr id="124" name="Google Shape;124;p23"/>
          <p:cNvPicPr preferRelativeResize="0"/>
          <p:nvPr/>
        </p:nvPicPr>
        <p:blipFill>
          <a:blip r:embed="rId3">
            <a:alphaModFix/>
          </a:blip>
          <a:stretch>
            <a:fillRect/>
          </a:stretch>
        </p:blipFill>
        <p:spPr>
          <a:xfrm>
            <a:off x="5834399" y="1748362"/>
            <a:ext cx="2822450" cy="20315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solidFill>
                  <a:schemeClr val="lt1"/>
                </a:solidFill>
              </a:rPr>
              <a:t>Boundaries</a:t>
            </a:r>
            <a:endParaRPr>
              <a:solidFill>
                <a:schemeClr val="lt1"/>
              </a:solidFill>
            </a:endParaRPr>
          </a:p>
        </p:txBody>
      </p:sp>
      <p:sp>
        <p:nvSpPr>
          <p:cNvPr id="130" name="Google Shape;130;p2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lnSpcReduction="20000"/>
          </a:bodyPr>
          <a:lstStyle/>
          <a:p>
            <a:pPr indent="-533400" lvl="0" marL="685800" rtl="0" algn="l">
              <a:lnSpc>
                <a:spcPct val="115000"/>
              </a:lnSpc>
              <a:spcBef>
                <a:spcPts val="1000"/>
              </a:spcBef>
              <a:spcAft>
                <a:spcPts val="0"/>
              </a:spcAft>
              <a:buClr>
                <a:srgbClr val="000000"/>
              </a:buClr>
              <a:buSzPts val="1200"/>
              <a:buFont typeface="Open Sans"/>
              <a:buAutoNum type="arabicPeriod"/>
            </a:pPr>
            <a:r>
              <a:rPr lang="en" sz="1200">
                <a:solidFill>
                  <a:srgbClr val="000000"/>
                </a:solidFill>
                <a:latin typeface="Open Sans"/>
                <a:ea typeface="Open Sans"/>
                <a:cs typeface="Open Sans"/>
                <a:sym typeface="Open Sans"/>
              </a:rPr>
              <a:t>We use respectful language while sharing our experience, strength, and hope</a:t>
            </a:r>
            <a:r>
              <a:rPr lang="en" sz="1200" strike="sngStrike">
                <a:solidFill>
                  <a:srgbClr val="FF0000"/>
                </a:solidFill>
                <a:latin typeface="Open Sans"/>
                <a:ea typeface="Open Sans"/>
                <a:cs typeface="Open Sans"/>
                <a:sym typeface="Open Sans"/>
              </a:rPr>
              <a:t> </a:t>
            </a:r>
            <a:r>
              <a:rPr lang="en" sz="1200">
                <a:solidFill>
                  <a:srgbClr val="000000"/>
                </a:solidFill>
                <a:latin typeface="Open Sans"/>
                <a:ea typeface="Open Sans"/>
                <a:cs typeface="Open Sans"/>
                <a:sym typeface="Open Sans"/>
              </a:rPr>
              <a:t>about our recovery from sex addiction.</a:t>
            </a:r>
            <a:endParaRPr sz="1200">
              <a:solidFill>
                <a:srgbClr val="000000"/>
              </a:solidFill>
              <a:latin typeface="Open Sans"/>
              <a:ea typeface="Open Sans"/>
              <a:cs typeface="Open Sans"/>
              <a:sym typeface="Open Sans"/>
            </a:endParaRPr>
          </a:p>
          <a:p>
            <a:pPr indent="-533400" lvl="0" marL="685800" rtl="0" algn="l">
              <a:lnSpc>
                <a:spcPct val="115000"/>
              </a:lnSpc>
              <a:spcBef>
                <a:spcPts val="0"/>
              </a:spcBef>
              <a:spcAft>
                <a:spcPts val="0"/>
              </a:spcAft>
              <a:buClr>
                <a:srgbClr val="000000"/>
              </a:buClr>
              <a:buSzPts val="1200"/>
              <a:buFont typeface="Open Sans"/>
              <a:buAutoNum type="arabicPeriod"/>
            </a:pPr>
            <a:r>
              <a:rPr lang="en" sz="1200">
                <a:solidFill>
                  <a:srgbClr val="000000"/>
                </a:solidFill>
                <a:latin typeface="Open Sans"/>
                <a:ea typeface="Open Sans"/>
                <a:cs typeface="Open Sans"/>
                <a:sym typeface="Open Sans"/>
              </a:rPr>
              <a:t>We understand that using the term “we” describes our own system, and not other systems.  We avoid the use of “you” statements or directly commenting on others’ shares.  </a:t>
            </a:r>
            <a:endParaRPr sz="1200">
              <a:solidFill>
                <a:srgbClr val="000000"/>
              </a:solidFill>
              <a:latin typeface="Open Sans"/>
              <a:ea typeface="Open Sans"/>
              <a:cs typeface="Open Sans"/>
              <a:sym typeface="Open Sans"/>
            </a:endParaRPr>
          </a:p>
          <a:p>
            <a:pPr indent="-533400" lvl="0" marL="685800" rtl="0" algn="l">
              <a:lnSpc>
                <a:spcPct val="115000"/>
              </a:lnSpc>
              <a:spcBef>
                <a:spcPts val="0"/>
              </a:spcBef>
              <a:spcAft>
                <a:spcPts val="0"/>
              </a:spcAft>
              <a:buClr>
                <a:srgbClr val="000000"/>
              </a:buClr>
              <a:buSzPts val="1200"/>
              <a:buFont typeface="Open Sans"/>
              <a:buAutoNum type="arabicPeriod"/>
            </a:pPr>
            <a:r>
              <a:rPr lang="en" sz="1200">
                <a:solidFill>
                  <a:srgbClr val="000000"/>
                </a:solidFill>
                <a:latin typeface="Open Sans"/>
                <a:ea typeface="Open Sans"/>
                <a:cs typeface="Open Sans"/>
                <a:sym typeface="Open Sans"/>
              </a:rPr>
              <a:t>If you find yourself feeling triggered, here are some suggestions:</a:t>
            </a:r>
            <a:endParaRPr sz="1200">
              <a:solidFill>
                <a:srgbClr val="000000"/>
              </a:solidFill>
              <a:latin typeface="Open Sans"/>
              <a:ea typeface="Open Sans"/>
              <a:cs typeface="Open Sans"/>
              <a:sym typeface="Open Sans"/>
            </a:endParaRPr>
          </a:p>
          <a:p>
            <a:pPr indent="0" lvl="0" marL="685800" rtl="0" algn="l">
              <a:lnSpc>
                <a:spcPct val="115000"/>
              </a:lnSpc>
              <a:spcBef>
                <a:spcPts val="0"/>
              </a:spcBef>
              <a:spcAft>
                <a:spcPts val="0"/>
              </a:spcAft>
              <a:buNone/>
            </a:pPr>
            <a:r>
              <a:t/>
            </a:r>
            <a:endParaRPr sz="1200">
              <a:solidFill>
                <a:srgbClr val="000000"/>
              </a:solidFill>
              <a:latin typeface="Open Sans"/>
              <a:ea typeface="Open Sans"/>
              <a:cs typeface="Open Sans"/>
              <a:sym typeface="Open Sans"/>
            </a:endParaRPr>
          </a:p>
          <a:p>
            <a:pPr indent="-533400" lvl="0" marL="914400" rtl="0" algn="l">
              <a:lnSpc>
                <a:spcPct val="115000"/>
              </a:lnSpc>
              <a:spcBef>
                <a:spcPts val="0"/>
              </a:spcBef>
              <a:spcAft>
                <a:spcPts val="0"/>
              </a:spcAft>
              <a:buClr>
                <a:srgbClr val="000000"/>
              </a:buClr>
              <a:buSzPts val="1200"/>
              <a:buFont typeface="Open Sans"/>
              <a:buChar char="●"/>
            </a:pPr>
            <a:r>
              <a:rPr lang="en" sz="1200">
                <a:solidFill>
                  <a:srgbClr val="000000"/>
                </a:solidFill>
                <a:latin typeface="Open Sans"/>
                <a:ea typeface="Open Sans"/>
                <a:cs typeface="Open Sans"/>
                <a:sym typeface="Open Sans"/>
              </a:rPr>
              <a:t>Turn off your speaker or lower the volume for a few minutes</a:t>
            </a:r>
            <a:endParaRPr sz="1200">
              <a:solidFill>
                <a:srgbClr val="000000"/>
              </a:solidFill>
              <a:latin typeface="Open Sans"/>
              <a:ea typeface="Open Sans"/>
              <a:cs typeface="Open Sans"/>
              <a:sym typeface="Open Sans"/>
            </a:endParaRPr>
          </a:p>
          <a:p>
            <a:pPr indent="-533400" lvl="0" marL="914400" rtl="0" algn="l">
              <a:lnSpc>
                <a:spcPct val="115000"/>
              </a:lnSpc>
              <a:spcBef>
                <a:spcPts val="0"/>
              </a:spcBef>
              <a:spcAft>
                <a:spcPts val="0"/>
              </a:spcAft>
              <a:buClr>
                <a:srgbClr val="000000"/>
              </a:buClr>
              <a:buSzPts val="1200"/>
              <a:buFont typeface="Open Sans"/>
              <a:buChar char="●"/>
            </a:pPr>
            <a:r>
              <a:rPr lang="en" sz="1200">
                <a:solidFill>
                  <a:srgbClr val="000000"/>
                </a:solidFill>
                <a:latin typeface="Open Sans"/>
                <a:ea typeface="Open Sans"/>
                <a:cs typeface="Open Sans"/>
                <a:sym typeface="Open Sans"/>
              </a:rPr>
              <a:t>Do grounding exercises, such as taking some deep breaths, and say to yourself, “I am safe, I have choices,” etc.</a:t>
            </a:r>
            <a:endParaRPr sz="1200">
              <a:solidFill>
                <a:srgbClr val="000000"/>
              </a:solidFill>
              <a:latin typeface="Open Sans"/>
              <a:ea typeface="Open Sans"/>
              <a:cs typeface="Open Sans"/>
              <a:sym typeface="Open Sans"/>
            </a:endParaRPr>
          </a:p>
          <a:p>
            <a:pPr indent="-533400" lvl="0" marL="914400" rtl="0" algn="l">
              <a:lnSpc>
                <a:spcPct val="115000"/>
              </a:lnSpc>
              <a:spcBef>
                <a:spcPts val="0"/>
              </a:spcBef>
              <a:spcAft>
                <a:spcPts val="0"/>
              </a:spcAft>
              <a:buClr>
                <a:srgbClr val="000000"/>
              </a:buClr>
              <a:buSzPts val="1200"/>
              <a:buFont typeface="Open Sans"/>
              <a:buChar char="●"/>
            </a:pPr>
            <a:r>
              <a:rPr lang="en" sz="1200">
                <a:solidFill>
                  <a:srgbClr val="000000"/>
                </a:solidFill>
                <a:latin typeface="Open Sans"/>
                <a:ea typeface="Open Sans"/>
                <a:cs typeface="Open Sans"/>
                <a:sym typeface="Open Sans"/>
              </a:rPr>
              <a:t>Raise your “virtual hand” or type the word “triggered” in the chat</a:t>
            </a:r>
            <a:endParaRPr sz="1200">
              <a:solidFill>
                <a:srgbClr val="000000"/>
              </a:solidFill>
              <a:latin typeface="Open Sans"/>
              <a:ea typeface="Open Sans"/>
              <a:cs typeface="Open Sans"/>
              <a:sym typeface="Open Sans"/>
            </a:endParaRPr>
          </a:p>
          <a:p>
            <a:pPr indent="-533400" lvl="0" marL="914400" rtl="0" algn="l">
              <a:lnSpc>
                <a:spcPct val="115000"/>
              </a:lnSpc>
              <a:spcBef>
                <a:spcPts val="0"/>
              </a:spcBef>
              <a:spcAft>
                <a:spcPts val="0"/>
              </a:spcAft>
              <a:buClr>
                <a:srgbClr val="000000"/>
              </a:buClr>
              <a:buSzPts val="1200"/>
              <a:buFont typeface="Open Sans"/>
              <a:buChar char="●"/>
            </a:pPr>
            <a:r>
              <a:rPr lang="en" sz="1200">
                <a:solidFill>
                  <a:srgbClr val="000000"/>
                </a:solidFill>
                <a:latin typeface="Open Sans"/>
                <a:ea typeface="Open Sans"/>
                <a:cs typeface="Open Sans"/>
                <a:sym typeface="Open Sans"/>
              </a:rPr>
              <a:t>Speak about it during fellowship after the meeting, or with your sponsor</a:t>
            </a:r>
            <a:endParaRPr sz="1200">
              <a:solidFill>
                <a:srgbClr val="000000"/>
              </a:solidFill>
              <a:latin typeface="Open Sans"/>
              <a:ea typeface="Open Sans"/>
              <a:cs typeface="Open Sans"/>
              <a:sym typeface="Open Sans"/>
            </a:endParaRPr>
          </a:p>
          <a:p>
            <a:pPr indent="-533400" lvl="0" marL="914400" rtl="0" algn="l">
              <a:lnSpc>
                <a:spcPct val="115000"/>
              </a:lnSpc>
              <a:spcBef>
                <a:spcPts val="0"/>
              </a:spcBef>
              <a:spcAft>
                <a:spcPts val="0"/>
              </a:spcAft>
              <a:buClr>
                <a:srgbClr val="000000"/>
              </a:buClr>
              <a:buSzPts val="1200"/>
              <a:buFont typeface="Open Sans"/>
              <a:buChar char="●"/>
            </a:pPr>
            <a:r>
              <a:rPr lang="en" sz="1200">
                <a:solidFill>
                  <a:srgbClr val="000000"/>
                </a:solidFill>
                <a:latin typeface="Open Sans"/>
                <a:ea typeface="Open Sans"/>
                <a:cs typeface="Open Sans"/>
                <a:sym typeface="Open Sans"/>
              </a:rPr>
              <a:t>Press the red “Leave” button if you need to exit the call</a:t>
            </a:r>
            <a:endParaRPr sz="1200">
              <a:solidFill>
                <a:srgbClr val="000000"/>
              </a:solidFill>
              <a:latin typeface="Open Sans"/>
              <a:ea typeface="Open Sans"/>
              <a:cs typeface="Open Sans"/>
              <a:sym typeface="Open Sans"/>
            </a:endParaRPr>
          </a:p>
          <a:p>
            <a:pPr indent="0" lvl="0" marL="685800" rtl="0" algn="l">
              <a:lnSpc>
                <a:spcPct val="115000"/>
              </a:lnSpc>
              <a:spcBef>
                <a:spcPts val="0"/>
              </a:spcBef>
              <a:spcAft>
                <a:spcPts val="0"/>
              </a:spcAft>
              <a:buNone/>
            </a:pPr>
            <a:r>
              <a:t/>
            </a:r>
            <a:endParaRPr sz="1200">
              <a:solidFill>
                <a:srgbClr val="000000"/>
              </a:solidFill>
              <a:latin typeface="Open Sans"/>
              <a:ea typeface="Open Sans"/>
              <a:cs typeface="Open Sans"/>
              <a:sym typeface="Open Sans"/>
            </a:endParaRPr>
          </a:p>
          <a:p>
            <a:pPr indent="-533400" lvl="0" marL="685800" rtl="0" algn="l">
              <a:lnSpc>
                <a:spcPct val="115000"/>
              </a:lnSpc>
              <a:spcBef>
                <a:spcPts val="0"/>
              </a:spcBef>
              <a:spcAft>
                <a:spcPts val="0"/>
              </a:spcAft>
              <a:buClr>
                <a:srgbClr val="000000"/>
              </a:buClr>
              <a:buSzPts val="1200"/>
              <a:buFont typeface="Open Sans"/>
              <a:buAutoNum type="arabicPeriod"/>
            </a:pPr>
            <a:r>
              <a:rPr lang="en" sz="1200">
                <a:solidFill>
                  <a:srgbClr val="000000"/>
                </a:solidFill>
                <a:latin typeface="Open Sans"/>
                <a:ea typeface="Open Sans"/>
                <a:cs typeface="Open Sans"/>
                <a:sym typeface="Open Sans"/>
              </a:rPr>
              <a:t>As a gentle reminder, this meeting is for sharing about recovery from sex addiction and is not a replacement for trauma therapy. Support or feedback can be offered after the meeting during fellowship, or during outreach calls.</a:t>
            </a:r>
            <a:endParaRPr sz="1200">
              <a:solidFill>
                <a:srgbClr val="000000"/>
              </a:solidFill>
              <a:latin typeface="Open Sans"/>
              <a:ea typeface="Open Sans"/>
              <a:cs typeface="Open Sans"/>
              <a:sym typeface="Open Sans"/>
            </a:endParaRPr>
          </a:p>
          <a:p>
            <a:pPr indent="0" lvl="0" marL="0" rtl="0" algn="l">
              <a:spcBef>
                <a:spcPts val="1200"/>
              </a:spcBef>
              <a:spcAft>
                <a:spcPts val="1200"/>
              </a:spcAft>
              <a:buNone/>
            </a:pPr>
            <a:r>
              <a:t/>
            </a:r>
            <a:endParaRPr/>
          </a:p>
        </p:txBody>
      </p:sp>
      <p:pic>
        <p:nvPicPr>
          <p:cNvPr id="131" name="Google Shape;131;p24"/>
          <p:cNvPicPr preferRelativeResize="0"/>
          <p:nvPr/>
        </p:nvPicPr>
        <p:blipFill>
          <a:blip r:embed="rId3">
            <a:alphaModFix/>
          </a:blip>
          <a:stretch>
            <a:fillRect/>
          </a:stretch>
        </p:blipFill>
        <p:spPr>
          <a:xfrm>
            <a:off x="962038" y="4252375"/>
            <a:ext cx="7219925" cy="8120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b="1" lang="en">
                <a:solidFill>
                  <a:schemeClr val="lt1"/>
                </a:solidFill>
              </a:rPr>
              <a:t>Meeting Topic</a:t>
            </a:r>
            <a:endParaRPr b="1">
              <a:solidFill>
                <a:schemeClr val="lt1"/>
              </a:solidFill>
            </a:endParaRPr>
          </a:p>
        </p:txBody>
      </p:sp>
      <p:sp>
        <p:nvSpPr>
          <p:cNvPr id="137" name="Google Shape;137;p2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t/>
            </a:r>
            <a:endParaRPr>
              <a:solidFill>
                <a:schemeClr val="lt1"/>
              </a:solidFill>
            </a:endParaRPr>
          </a:p>
          <a:p>
            <a:pPr indent="0" lvl="0" marL="0" rtl="0" algn="ctr">
              <a:spcBef>
                <a:spcPts val="1200"/>
              </a:spcBef>
              <a:spcAft>
                <a:spcPts val="0"/>
              </a:spcAft>
              <a:buNone/>
            </a:pPr>
            <a:r>
              <a:rPr b="1" lang="en">
                <a:solidFill>
                  <a:schemeClr val="lt1"/>
                </a:solidFill>
              </a:rPr>
              <a:t>Would someone like to suggest a Step, a Tradition </a:t>
            </a:r>
            <a:endParaRPr b="1">
              <a:solidFill>
                <a:schemeClr val="lt1"/>
              </a:solidFill>
            </a:endParaRPr>
          </a:p>
          <a:p>
            <a:pPr indent="0" lvl="0" marL="0" rtl="0" algn="ctr">
              <a:spcBef>
                <a:spcPts val="1200"/>
              </a:spcBef>
              <a:spcAft>
                <a:spcPts val="0"/>
              </a:spcAft>
              <a:buNone/>
            </a:pPr>
            <a:r>
              <a:rPr b="1" lang="en">
                <a:solidFill>
                  <a:schemeClr val="lt1"/>
                </a:solidFill>
              </a:rPr>
              <a:t>or other sex addiction recovery toppic? </a:t>
            </a:r>
            <a:endParaRPr b="1">
              <a:solidFill>
                <a:schemeClr val="lt1"/>
              </a:solidFill>
            </a:endParaRPr>
          </a:p>
          <a:p>
            <a:pPr indent="0" lvl="0" marL="0" rtl="0" algn="ctr">
              <a:spcBef>
                <a:spcPts val="1200"/>
              </a:spcBef>
              <a:spcAft>
                <a:spcPts val="0"/>
              </a:spcAft>
              <a:buNone/>
            </a:pPr>
            <a:r>
              <a:t/>
            </a:r>
            <a:endParaRPr>
              <a:solidFill>
                <a:schemeClr val="lt1"/>
              </a:solidFill>
            </a:endParaRPr>
          </a:p>
          <a:p>
            <a:pPr indent="0" lvl="0" marL="0" rtl="0" algn="l">
              <a:spcBef>
                <a:spcPts val="1200"/>
              </a:spcBef>
              <a:spcAft>
                <a:spcPts val="0"/>
              </a:spcAft>
              <a:buNone/>
            </a:pPr>
            <a:r>
              <a:rPr b="1" lang="en">
                <a:solidFill>
                  <a:schemeClr val="lt1"/>
                </a:solidFill>
              </a:rPr>
              <a:t>Sharing</a:t>
            </a:r>
            <a:r>
              <a:rPr lang="en">
                <a:solidFill>
                  <a:schemeClr val="lt1"/>
                </a:solidFill>
              </a:rPr>
              <a:t> our </a:t>
            </a:r>
            <a:r>
              <a:rPr b="1" lang="en">
                <a:solidFill>
                  <a:schemeClr val="lt1"/>
                </a:solidFill>
              </a:rPr>
              <a:t>thought</a:t>
            </a:r>
            <a:r>
              <a:rPr lang="en">
                <a:solidFill>
                  <a:schemeClr val="lt1"/>
                </a:solidFill>
              </a:rPr>
              <a:t>, </a:t>
            </a:r>
            <a:r>
              <a:rPr b="1" lang="en">
                <a:solidFill>
                  <a:schemeClr val="lt1"/>
                </a:solidFill>
              </a:rPr>
              <a:t>feelings </a:t>
            </a:r>
            <a:r>
              <a:rPr lang="en">
                <a:solidFill>
                  <a:schemeClr val="lt1"/>
                </a:solidFill>
              </a:rPr>
              <a:t>and </a:t>
            </a:r>
            <a:r>
              <a:rPr b="1" lang="en">
                <a:solidFill>
                  <a:schemeClr val="lt1"/>
                </a:solidFill>
              </a:rPr>
              <a:t>experiences</a:t>
            </a:r>
            <a:r>
              <a:rPr b="1" lang="en">
                <a:solidFill>
                  <a:schemeClr val="lt1"/>
                </a:solidFill>
              </a:rPr>
              <a:t> </a:t>
            </a:r>
            <a:r>
              <a:rPr lang="en">
                <a:solidFill>
                  <a:schemeClr val="lt1"/>
                </a:solidFill>
              </a:rPr>
              <a:t>in recovery. </a:t>
            </a:r>
            <a:endParaRPr>
              <a:solidFill>
                <a:schemeClr val="lt1"/>
              </a:solidFill>
            </a:endParaRPr>
          </a:p>
          <a:p>
            <a:pPr indent="0" lvl="0" marL="0" rtl="0" algn="l">
              <a:spcBef>
                <a:spcPts val="1200"/>
              </a:spcBef>
              <a:spcAft>
                <a:spcPts val="1200"/>
              </a:spcAft>
              <a:buNone/>
            </a:pPr>
            <a:r>
              <a:t/>
            </a:r>
            <a:endParaRPr>
              <a:solidFill>
                <a:srgbClr val="0000FF"/>
              </a:solidFill>
            </a:endParaRPr>
          </a:p>
        </p:txBody>
      </p:sp>
      <p:pic>
        <p:nvPicPr>
          <p:cNvPr id="138" name="Google Shape;138;p25"/>
          <p:cNvPicPr preferRelativeResize="0"/>
          <p:nvPr/>
        </p:nvPicPr>
        <p:blipFill>
          <a:blip r:embed="rId3">
            <a:alphaModFix/>
          </a:blip>
          <a:stretch>
            <a:fillRect/>
          </a:stretch>
        </p:blipFill>
        <p:spPr>
          <a:xfrm>
            <a:off x="7079428" y="2571750"/>
            <a:ext cx="1497000" cy="239517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26"/>
          <p:cNvSpPr txBox="1"/>
          <p:nvPr>
            <p:ph type="title"/>
          </p:nvPr>
        </p:nvSpPr>
        <p:spPr>
          <a:xfrm>
            <a:off x="465250" y="5797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lt1"/>
                </a:solidFill>
              </a:rPr>
              <a:t>Stop Sharing Screen</a:t>
            </a:r>
            <a:endParaRPr b="1">
              <a:solidFill>
                <a:schemeClr val="lt1"/>
              </a:solidFill>
            </a:endParaRPr>
          </a:p>
        </p:txBody>
      </p:sp>
      <p:sp>
        <p:nvSpPr>
          <p:cNvPr id="144" name="Google Shape;144;p2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id="145" name="Google Shape;145;p26"/>
          <p:cNvPicPr preferRelativeResize="0"/>
          <p:nvPr/>
        </p:nvPicPr>
        <p:blipFill>
          <a:blip r:embed="rId3">
            <a:alphaModFix/>
          </a:blip>
          <a:stretch>
            <a:fillRect/>
          </a:stretch>
        </p:blipFill>
        <p:spPr>
          <a:xfrm rot="21042">
            <a:off x="1008225" y="2450389"/>
            <a:ext cx="1800754" cy="1951397"/>
          </a:xfrm>
          <a:prstGeom prst="rect">
            <a:avLst/>
          </a:prstGeom>
          <a:noFill/>
          <a:ln>
            <a:noFill/>
          </a:ln>
        </p:spPr>
      </p:pic>
      <p:pic>
        <p:nvPicPr>
          <p:cNvPr id="146" name="Google Shape;146;p26"/>
          <p:cNvPicPr preferRelativeResize="0"/>
          <p:nvPr/>
        </p:nvPicPr>
        <p:blipFill>
          <a:blip r:embed="rId4">
            <a:alphaModFix/>
          </a:blip>
          <a:stretch>
            <a:fillRect/>
          </a:stretch>
        </p:blipFill>
        <p:spPr>
          <a:xfrm rot="21044">
            <a:off x="762811" y="1964553"/>
            <a:ext cx="2690782" cy="1951397"/>
          </a:xfrm>
          <a:prstGeom prst="rect">
            <a:avLst/>
          </a:prstGeom>
          <a:noFill/>
          <a:ln>
            <a:noFill/>
          </a:ln>
        </p:spPr>
      </p:pic>
      <p:pic>
        <p:nvPicPr>
          <p:cNvPr id="147" name="Google Shape;147;p26"/>
          <p:cNvPicPr preferRelativeResize="0"/>
          <p:nvPr/>
        </p:nvPicPr>
        <p:blipFill>
          <a:blip r:embed="rId3">
            <a:alphaModFix/>
          </a:blip>
          <a:stretch>
            <a:fillRect/>
          </a:stretch>
        </p:blipFill>
        <p:spPr>
          <a:xfrm>
            <a:off x="5040275" y="1381854"/>
            <a:ext cx="3116824" cy="31168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2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
                <a:solidFill>
                  <a:schemeClr val="lt1"/>
                </a:solidFill>
              </a:rPr>
              <a:t>Meeting WRAP-UP</a:t>
            </a:r>
            <a:endParaRPr>
              <a:solidFill>
                <a:schemeClr val="lt1"/>
              </a:solidFill>
            </a:endParaRPr>
          </a:p>
        </p:txBody>
      </p:sp>
      <p:sp>
        <p:nvSpPr>
          <p:cNvPr id="153" name="Google Shape;153;p27"/>
          <p:cNvSpPr txBox="1"/>
          <p:nvPr>
            <p:ph idx="1" type="body"/>
          </p:nvPr>
        </p:nvSpPr>
        <p:spPr>
          <a:xfrm>
            <a:off x="311700" y="1152475"/>
            <a:ext cx="8520600" cy="3568800"/>
          </a:xfrm>
          <a:prstGeom prst="rect">
            <a:avLst/>
          </a:prstGeom>
        </p:spPr>
        <p:txBody>
          <a:bodyPr anchorCtr="0" anchor="t" bIns="91425" lIns="91425" spcFirstLastPara="1" rIns="91425" wrap="square" tIns="91425">
            <a:noAutofit/>
          </a:bodyPr>
          <a:lstStyle/>
          <a:p>
            <a:pPr indent="0" lvl="0" marL="0" rtl="0" algn="l">
              <a:lnSpc>
                <a:spcPct val="95000"/>
              </a:lnSpc>
              <a:spcBef>
                <a:spcPts val="0"/>
              </a:spcBef>
              <a:spcAft>
                <a:spcPts val="0"/>
              </a:spcAft>
              <a:buSzPts val="688"/>
              <a:buNone/>
            </a:pPr>
            <a:r>
              <a:rPr lang="en" sz="1325">
                <a:solidFill>
                  <a:schemeClr val="lt1"/>
                </a:solidFill>
              </a:rPr>
              <a:t>That’s all the time we have for this portion of the meeting. </a:t>
            </a:r>
            <a:endParaRPr sz="1325">
              <a:solidFill>
                <a:schemeClr val="lt1"/>
              </a:solidFill>
            </a:endParaRPr>
          </a:p>
          <a:p>
            <a:pPr indent="0" lvl="0" marL="0" rtl="0" algn="l">
              <a:lnSpc>
                <a:spcPct val="95000"/>
              </a:lnSpc>
              <a:spcBef>
                <a:spcPts val="1200"/>
              </a:spcBef>
              <a:spcAft>
                <a:spcPts val="0"/>
              </a:spcAft>
              <a:buSzPts val="688"/>
              <a:buNone/>
            </a:pPr>
            <a:r>
              <a:rPr lang="en" sz="1325">
                <a:solidFill>
                  <a:schemeClr val="lt1"/>
                </a:solidFill>
              </a:rPr>
              <a:t>It is now time to accept a volunteer for Next week's service positions. Who feels led to be next week's Trusted Servant? </a:t>
            </a:r>
            <a:endParaRPr sz="1325">
              <a:solidFill>
                <a:schemeClr val="lt1"/>
              </a:solidFill>
            </a:endParaRPr>
          </a:p>
          <a:p>
            <a:pPr indent="0" lvl="0" marL="0" rtl="0" algn="l">
              <a:lnSpc>
                <a:spcPct val="95000"/>
              </a:lnSpc>
              <a:spcBef>
                <a:spcPts val="1200"/>
              </a:spcBef>
              <a:spcAft>
                <a:spcPts val="0"/>
              </a:spcAft>
              <a:buSzPts val="688"/>
              <a:buNone/>
            </a:pPr>
            <a:r>
              <a:rPr lang="en" sz="1325">
                <a:solidFill>
                  <a:schemeClr val="lt1"/>
                </a:solidFill>
              </a:rPr>
              <a:t>Thank You _______________________ for volunteering to be next week's Trusted Servant. </a:t>
            </a:r>
            <a:endParaRPr sz="1325">
              <a:solidFill>
                <a:schemeClr val="lt1"/>
              </a:solidFill>
            </a:endParaRPr>
          </a:p>
          <a:p>
            <a:pPr indent="0" lvl="0" marL="0" rtl="0" algn="l">
              <a:lnSpc>
                <a:spcPct val="95000"/>
              </a:lnSpc>
              <a:spcBef>
                <a:spcPts val="1200"/>
              </a:spcBef>
              <a:spcAft>
                <a:spcPts val="0"/>
              </a:spcAft>
              <a:buSzPts val="688"/>
              <a:buNone/>
            </a:pPr>
            <a:r>
              <a:rPr lang="en" sz="1325">
                <a:solidFill>
                  <a:schemeClr val="lt1"/>
                </a:solidFill>
              </a:rPr>
              <a:t>Who feels led to be next week's Slide Sharing person? </a:t>
            </a:r>
            <a:endParaRPr sz="1325">
              <a:solidFill>
                <a:schemeClr val="lt1"/>
              </a:solidFill>
            </a:endParaRPr>
          </a:p>
          <a:p>
            <a:pPr indent="0" lvl="0" marL="0" rtl="0" algn="l">
              <a:lnSpc>
                <a:spcPct val="95000"/>
              </a:lnSpc>
              <a:spcBef>
                <a:spcPts val="1200"/>
              </a:spcBef>
              <a:spcAft>
                <a:spcPts val="0"/>
              </a:spcAft>
              <a:buSzPts val="688"/>
              <a:buNone/>
            </a:pPr>
            <a:r>
              <a:rPr lang="en" sz="1325">
                <a:solidFill>
                  <a:schemeClr val="lt1"/>
                </a:solidFill>
              </a:rPr>
              <a:t>Thank You _______________________ for volunteering to be next week's Slide Sharing person. </a:t>
            </a:r>
            <a:endParaRPr sz="1325">
              <a:solidFill>
                <a:schemeClr val="lt1"/>
              </a:solidFill>
            </a:endParaRPr>
          </a:p>
          <a:p>
            <a:pPr indent="0" lvl="0" marL="0" rtl="0" algn="l">
              <a:lnSpc>
                <a:spcPct val="95000"/>
              </a:lnSpc>
              <a:spcBef>
                <a:spcPts val="1200"/>
              </a:spcBef>
              <a:spcAft>
                <a:spcPts val="0"/>
              </a:spcAft>
              <a:buSzPts val="688"/>
              <a:buNone/>
            </a:pPr>
            <a:r>
              <a:rPr lang="en" sz="1325">
                <a:solidFill>
                  <a:schemeClr val="lt1"/>
                </a:solidFill>
              </a:rPr>
              <a:t>Everyone is invited to stay in the zoom room after the meeting where we will have a period of continued fellowship. Newcomers may also feel free to ask any questions at that time. </a:t>
            </a:r>
            <a:endParaRPr sz="1325">
              <a:solidFill>
                <a:schemeClr val="lt1"/>
              </a:solidFill>
            </a:endParaRPr>
          </a:p>
          <a:p>
            <a:pPr indent="0" lvl="0" marL="0" rtl="0" algn="l">
              <a:lnSpc>
                <a:spcPct val="95000"/>
              </a:lnSpc>
              <a:spcBef>
                <a:spcPts val="1200"/>
              </a:spcBef>
              <a:spcAft>
                <a:spcPts val="0"/>
              </a:spcAft>
              <a:buSzPts val="688"/>
              <a:buNone/>
            </a:pPr>
            <a:r>
              <a:rPr lang="en" sz="1325">
                <a:solidFill>
                  <a:schemeClr val="lt1"/>
                </a:solidFill>
              </a:rPr>
              <a:t>Our business meeting is held directly following the last meeting of the month.</a:t>
            </a:r>
            <a:endParaRPr sz="1325">
              <a:solidFill>
                <a:schemeClr val="lt1"/>
              </a:solidFill>
            </a:endParaRPr>
          </a:p>
          <a:p>
            <a:pPr indent="0" lvl="0" marL="0" rtl="0" algn="l">
              <a:lnSpc>
                <a:spcPct val="95000"/>
              </a:lnSpc>
              <a:spcBef>
                <a:spcPts val="1200"/>
              </a:spcBef>
              <a:spcAft>
                <a:spcPts val="0"/>
              </a:spcAft>
              <a:buSzPts val="688"/>
              <a:buNone/>
            </a:pPr>
            <a:r>
              <a:rPr lang="en" sz="1325">
                <a:solidFill>
                  <a:schemeClr val="lt1"/>
                </a:solidFill>
              </a:rPr>
              <a:t>(If that is today, announce that the business meeting will start immediately after the closing prayer.)</a:t>
            </a:r>
            <a:endParaRPr sz="1325">
              <a:solidFill>
                <a:schemeClr val="lt1"/>
              </a:solidFill>
            </a:endParaRPr>
          </a:p>
          <a:p>
            <a:pPr indent="0" lvl="0" marL="0" rtl="0" algn="l">
              <a:lnSpc>
                <a:spcPct val="95000"/>
              </a:lnSpc>
              <a:spcBef>
                <a:spcPts val="1200"/>
              </a:spcBef>
              <a:spcAft>
                <a:spcPts val="0"/>
              </a:spcAft>
              <a:buSzPts val="688"/>
              <a:buNone/>
            </a:pPr>
            <a:r>
              <a:rPr lang="en" sz="1325">
                <a:solidFill>
                  <a:schemeClr val="lt1"/>
                </a:solidFill>
              </a:rPr>
              <a:t>If anyone would like to give a First Step Presentation, please talk with today’s Trusted Servant after the meeting.</a:t>
            </a:r>
            <a:endParaRPr sz="1325">
              <a:solidFill>
                <a:schemeClr val="lt1"/>
              </a:solidFill>
            </a:endParaRPr>
          </a:p>
          <a:p>
            <a:pPr indent="0" lvl="0" marL="0" rtl="0" algn="l">
              <a:lnSpc>
                <a:spcPct val="95000"/>
              </a:lnSpc>
              <a:spcBef>
                <a:spcPts val="1200"/>
              </a:spcBef>
              <a:spcAft>
                <a:spcPts val="1200"/>
              </a:spcAft>
              <a:buSzPts val="688"/>
              <a:buNone/>
            </a:pPr>
            <a:r>
              <a:t/>
            </a:r>
            <a:endParaRPr sz="1125"/>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2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rgbClr val="333333"/>
                </a:solidFill>
              </a:rPr>
              <a:t>The Ottawa Promises</a:t>
            </a:r>
            <a:endParaRPr b="1">
              <a:solidFill>
                <a:srgbClr val="333333"/>
              </a:solidFill>
            </a:endParaRPr>
          </a:p>
        </p:txBody>
      </p:sp>
      <p:sp>
        <p:nvSpPr>
          <p:cNvPr id="159" name="Google Shape;159;p28"/>
          <p:cNvSpPr txBox="1"/>
          <p:nvPr>
            <p:ph idx="1" type="body"/>
          </p:nvPr>
        </p:nvSpPr>
        <p:spPr>
          <a:xfrm>
            <a:off x="311700" y="1109850"/>
            <a:ext cx="8520600" cy="3880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rgbClr val="333333"/>
                </a:solidFill>
              </a:rPr>
              <a:t>Through a renewed relationship with our Higher Power, the healing force of recovery will take hold in our hearts.  By giving ourselves over to our Higher Power and working our program, our lives will become manageable and we will be restored to sanity.  We will receive the inner strength and support needed to face our anxieties and fears, and to deal with the painful feelings that feed our addiction. Relations with others will improve as we learn to respect our boundaries and allow others freedom to be themselves.  Reaching out in trust and connecting with others will come easier, dispelling our sense of isolation and loneliness.  Degrading fantasies and obsessive sexual thinking will diminish.  </a:t>
            </a:r>
            <a:endParaRPr sz="1200">
              <a:solidFill>
                <a:srgbClr val="333333"/>
              </a:solidFill>
            </a:endParaRPr>
          </a:p>
          <a:p>
            <a:pPr indent="0" lvl="0" marL="0" rtl="0" algn="l">
              <a:spcBef>
                <a:spcPts val="1200"/>
              </a:spcBef>
              <a:spcAft>
                <a:spcPts val="0"/>
              </a:spcAft>
              <a:buNone/>
            </a:pPr>
            <a:r>
              <a:rPr lang="en" sz="1200">
                <a:solidFill>
                  <a:srgbClr val="333333"/>
                </a:solidFill>
              </a:rPr>
              <a:t>In relating to ourselves, self-absorption will give way to self-discovery; secrecy to honesty; feelings of unworthiness to dignity; and shame to grace.  A restored integrity will guide our behavior.  We will feel more alive and regain a sense of happiness. We will hear ourselves laugh again and rediscover play.  We will embrace change and will grow.</a:t>
            </a:r>
            <a:endParaRPr sz="1200">
              <a:solidFill>
                <a:srgbClr val="333333"/>
              </a:solidFill>
            </a:endParaRPr>
          </a:p>
          <a:p>
            <a:pPr indent="0" lvl="0" marL="0" rtl="0" algn="l">
              <a:spcBef>
                <a:spcPts val="1200"/>
              </a:spcBef>
              <a:spcAft>
                <a:spcPts val="0"/>
              </a:spcAft>
              <a:buNone/>
            </a:pPr>
            <a:r>
              <a:rPr lang="en" sz="1200">
                <a:solidFill>
                  <a:srgbClr val="333333"/>
                </a:solidFill>
              </a:rPr>
              <a:t>A spiritual awakening will free us from the tyranny of our addiction.  An awareness of being guided by a Higher Power and supported by caring friends will sustain us.  Regret for the past and worry for the future will give way to living for today.  We will open ourselves to the amazing possibilities of a life worth living…our life.  	 </a:t>
            </a:r>
            <a:endParaRPr sz="1200">
              <a:solidFill>
                <a:srgbClr val="333333"/>
              </a:solidFill>
            </a:endParaRPr>
          </a:p>
          <a:p>
            <a:pPr indent="0" lvl="0" marL="0" rtl="0" algn="l">
              <a:spcBef>
                <a:spcPts val="1200"/>
              </a:spcBef>
              <a:spcAft>
                <a:spcPts val="0"/>
              </a:spcAft>
              <a:buNone/>
            </a:pPr>
            <a:r>
              <a:rPr lang="en" sz="1200">
                <a:solidFill>
                  <a:srgbClr val="333333"/>
                </a:solidFill>
              </a:rPr>
              <a:t>Are these extravagant promises? (Everyone)  “We think not!”  We have seen them fulfilled.  They are ours, if we want them and work for them. </a:t>
            </a:r>
            <a:r>
              <a:rPr b="1" lang="en" sz="1200">
                <a:solidFill>
                  <a:srgbClr val="333333"/>
                </a:solidFill>
              </a:rPr>
              <a:t>PASS</a:t>
            </a:r>
            <a:endParaRPr sz="1200">
              <a:solidFill>
                <a:srgbClr val="333333"/>
              </a:solidFill>
            </a:endParaRPr>
          </a:p>
          <a:p>
            <a:pPr indent="0" lvl="0" marL="0" rtl="0" algn="l">
              <a:spcBef>
                <a:spcPts val="1200"/>
              </a:spcBef>
              <a:spcAft>
                <a:spcPts val="1200"/>
              </a:spcAft>
              <a:buNone/>
            </a:pPr>
            <a:r>
              <a:t/>
            </a:r>
            <a:endParaRPr sz="1200">
              <a:solidFill>
                <a:srgbClr val="333333"/>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9"/>
          <p:cNvSpPr txBox="1"/>
          <p:nvPr>
            <p:ph type="title"/>
          </p:nvPr>
        </p:nvSpPr>
        <p:spPr>
          <a:xfrm>
            <a:off x="311700" y="9190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b="1" lang="en">
                <a:solidFill>
                  <a:schemeClr val="dk2"/>
                </a:solidFill>
              </a:rPr>
              <a:t>SAA book, page 61 (last 2 paragraphs)</a:t>
            </a:r>
            <a:endParaRPr b="1">
              <a:solidFill>
                <a:schemeClr val="dk2"/>
              </a:solidFill>
            </a:endParaRPr>
          </a:p>
        </p:txBody>
      </p:sp>
      <p:sp>
        <p:nvSpPr>
          <p:cNvPr id="165" name="Google Shape;165;p29"/>
          <p:cNvSpPr txBox="1"/>
          <p:nvPr>
            <p:ph idx="1" type="body"/>
          </p:nvPr>
        </p:nvSpPr>
        <p:spPr>
          <a:xfrm>
            <a:off x="18300" y="646200"/>
            <a:ext cx="9107400" cy="3851100"/>
          </a:xfrm>
          <a:prstGeom prst="rect">
            <a:avLst/>
          </a:prstGeom>
        </p:spPr>
        <p:txBody>
          <a:bodyPr anchorCtr="0" anchor="t" bIns="91425" lIns="91425" spcFirstLastPara="1" rIns="91425" wrap="square" tIns="91425">
            <a:noAutofit/>
          </a:bodyPr>
          <a:lstStyle/>
          <a:p>
            <a:pPr indent="0" lvl="0" marL="0" rtl="0" algn="l">
              <a:lnSpc>
                <a:spcPct val="95000"/>
              </a:lnSpc>
              <a:spcBef>
                <a:spcPts val="0"/>
              </a:spcBef>
              <a:spcAft>
                <a:spcPts val="0"/>
              </a:spcAft>
              <a:buSzPts val="688"/>
              <a:buNone/>
            </a:pPr>
            <a:r>
              <a:rPr lang="en" sz="1750">
                <a:solidFill>
                  <a:srgbClr val="000000"/>
                </a:solidFill>
              </a:rPr>
              <a:t>Practicing these principles in our lives means applying program principles at home, at work, and wherever else we gather with others for a common purpose. As we grow spiritually, we find opportunities for service in virtually any situation. Our closest relationships may offer the most challenges to our honesty, compassion, and integrity, but we are often rewarded beyond our expectations. We find that spiritual principles can guide us in the everyday challenges of life, and they can help us face even loss, grief, and death with fortitude and grace. What we gain in this program is a blueprint for full and successful living, whatever may come.  </a:t>
            </a:r>
            <a:endParaRPr sz="1750">
              <a:solidFill>
                <a:srgbClr val="000000"/>
              </a:solidFill>
            </a:endParaRPr>
          </a:p>
          <a:p>
            <a:pPr indent="0" lvl="0" marL="0" rtl="0" algn="l">
              <a:lnSpc>
                <a:spcPct val="95000"/>
              </a:lnSpc>
              <a:spcBef>
                <a:spcPts val="1200"/>
              </a:spcBef>
              <a:spcAft>
                <a:spcPts val="0"/>
              </a:spcAft>
              <a:buClr>
                <a:srgbClr val="000000"/>
              </a:buClr>
              <a:buSzPts val="688"/>
              <a:buFont typeface="Arial"/>
              <a:buNone/>
            </a:pPr>
            <a:r>
              <a:rPr lang="en" sz="1750">
                <a:solidFill>
                  <a:srgbClr val="333333"/>
                </a:solidFill>
              </a:rPr>
              <a:t>We maintain our recovery by working a daily program, in the knowledge that although we can never be perfect, we can be happy today. We can live life on life’s terms, without having to change or suppress our feelings. Our serenity and sobriety grow as we continue to live according to spiritual principles. We enjoy the gifts that come from being honest and living a life of integrity. We ask for help when we need it, and we express our love and gratitude every day. We realize that everything we have been through helps us to be of service to others. We learn that the world is a much safer place than we had ever known before, because we are always in the care of a loving God.  </a:t>
            </a:r>
            <a:r>
              <a:rPr lang="en" sz="1625">
                <a:solidFill>
                  <a:srgbClr val="333333"/>
                </a:solidFill>
              </a:rPr>
              <a:t> </a:t>
            </a:r>
            <a:r>
              <a:rPr lang="en" sz="1725">
                <a:solidFill>
                  <a:srgbClr val="333333"/>
                </a:solidFill>
              </a:rPr>
              <a:t>         </a:t>
            </a:r>
            <a:r>
              <a:rPr b="1" lang="en" sz="1725">
                <a:solidFill>
                  <a:srgbClr val="333333"/>
                </a:solidFill>
              </a:rPr>
              <a:t>PASS</a:t>
            </a:r>
            <a:endParaRPr b="1" sz="1725">
              <a:solidFill>
                <a:srgbClr val="333333"/>
              </a:solidFill>
            </a:endParaRPr>
          </a:p>
          <a:p>
            <a:pPr indent="0" lvl="0" marL="274320" marR="182880" rtl="0" algn="l">
              <a:lnSpc>
                <a:spcPct val="80000"/>
              </a:lnSpc>
              <a:spcBef>
                <a:spcPts val="1200"/>
              </a:spcBef>
              <a:spcAft>
                <a:spcPts val="0"/>
              </a:spcAft>
              <a:buSzPts val="1018"/>
              <a:buNone/>
            </a:pPr>
            <a:r>
              <a:t/>
            </a:r>
            <a:endParaRPr sz="1743">
              <a:solidFill>
                <a:srgbClr val="000000"/>
              </a:solidFill>
            </a:endParaRPr>
          </a:p>
          <a:p>
            <a:pPr indent="0" lvl="0" marL="274320" marR="182880" rtl="0" algn="l">
              <a:lnSpc>
                <a:spcPct val="80000"/>
              </a:lnSpc>
              <a:spcBef>
                <a:spcPts val="1200"/>
              </a:spcBef>
              <a:spcAft>
                <a:spcPts val="1200"/>
              </a:spcAft>
              <a:buSzPts val="1018"/>
              <a:buNone/>
            </a:pPr>
            <a:r>
              <a:t/>
            </a:r>
            <a:endParaRPr sz="1565"/>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30"/>
          <p:cNvSpPr txBox="1"/>
          <p:nvPr>
            <p:ph type="title"/>
          </p:nvPr>
        </p:nvSpPr>
        <p:spPr>
          <a:xfrm>
            <a:off x="311700" y="0"/>
            <a:ext cx="8520600" cy="5727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SzPts val="990"/>
              <a:buNone/>
            </a:pPr>
            <a:r>
              <a:rPr b="1" lang="en" sz="2020">
                <a:solidFill>
                  <a:srgbClr val="333333"/>
                </a:solidFill>
              </a:rPr>
              <a:t>The Proposed SAA Promises</a:t>
            </a:r>
            <a:endParaRPr b="1" sz="2020">
              <a:solidFill>
                <a:srgbClr val="333333"/>
              </a:solidFill>
            </a:endParaRPr>
          </a:p>
        </p:txBody>
      </p:sp>
      <p:sp>
        <p:nvSpPr>
          <p:cNvPr id="171" name="Google Shape;171;p30"/>
          <p:cNvSpPr txBox="1"/>
          <p:nvPr>
            <p:ph idx="1" type="body"/>
          </p:nvPr>
        </p:nvSpPr>
        <p:spPr>
          <a:xfrm>
            <a:off x="311700" y="407350"/>
            <a:ext cx="8520600" cy="4736100"/>
          </a:xfrm>
          <a:prstGeom prst="rect">
            <a:avLst/>
          </a:prstGeom>
        </p:spPr>
        <p:txBody>
          <a:bodyPr anchorCtr="0" anchor="t" bIns="91425" lIns="91425" spcFirstLastPara="1" rIns="91425" wrap="square" tIns="91425">
            <a:normAutofit fontScale="77500" lnSpcReduction="20000"/>
          </a:bodyPr>
          <a:lstStyle/>
          <a:p>
            <a:pPr indent="0" lvl="0" marL="0" rtl="0" algn="l">
              <a:spcBef>
                <a:spcPts val="0"/>
              </a:spcBef>
              <a:spcAft>
                <a:spcPts val="0"/>
              </a:spcAft>
              <a:buNone/>
            </a:pPr>
            <a:r>
              <a:rPr lang="en">
                <a:solidFill>
                  <a:schemeClr val="dk2"/>
                </a:solidFill>
                <a:latin typeface="Open Sans"/>
                <a:ea typeface="Open Sans"/>
                <a:cs typeface="Open Sans"/>
                <a:sym typeface="Open Sans"/>
              </a:rPr>
              <a:t>By cultivating our sexual sobriety and spiritual connection we will discover healthier experiences of sexuality. Our serenity will grow as we continue to live according to spiritual principles. The miracle of recovery from sex addiction will become a reality we experience every day. Working the twelve steps brings us many gifts: </a:t>
            </a:r>
            <a:endParaRPr>
              <a:solidFill>
                <a:schemeClr val="dk2"/>
              </a:solidFill>
              <a:latin typeface="Open Sans"/>
              <a:ea typeface="Open Sans"/>
              <a:cs typeface="Open Sans"/>
              <a:sym typeface="Open Sans"/>
            </a:endParaRPr>
          </a:p>
          <a:p>
            <a:pPr indent="0" lvl="0" marL="0" rtl="0" algn="l">
              <a:spcBef>
                <a:spcPts val="0"/>
              </a:spcBef>
              <a:spcAft>
                <a:spcPts val="0"/>
              </a:spcAft>
              <a:buNone/>
            </a:pPr>
            <a:r>
              <a:t/>
            </a:r>
            <a:endParaRPr>
              <a:solidFill>
                <a:schemeClr val="dk2"/>
              </a:solidFill>
            </a:endParaRPr>
          </a:p>
          <a:p>
            <a:pPr indent="-335112" lvl="0" marL="457200" rtl="0" algn="l">
              <a:spcBef>
                <a:spcPts val="0"/>
              </a:spcBef>
              <a:spcAft>
                <a:spcPts val="0"/>
              </a:spcAft>
              <a:buClr>
                <a:schemeClr val="dk2"/>
              </a:buClr>
              <a:buSzPct val="100000"/>
              <a:buFont typeface="Open Sans"/>
              <a:buAutoNum type="arabicPeriod"/>
            </a:pPr>
            <a:r>
              <a:rPr lang="en" sz="2164">
                <a:solidFill>
                  <a:schemeClr val="dk2"/>
                </a:solidFill>
                <a:latin typeface="Open Sans"/>
                <a:ea typeface="Open Sans"/>
                <a:cs typeface="Open Sans"/>
                <a:sym typeface="Open Sans"/>
              </a:rPr>
              <a:t>We will find freedom from our addictive sexual behavior.</a:t>
            </a:r>
            <a:endParaRPr sz="2164">
              <a:solidFill>
                <a:schemeClr val="dk2"/>
              </a:solidFill>
              <a:latin typeface="Open Sans"/>
              <a:ea typeface="Open Sans"/>
              <a:cs typeface="Open Sans"/>
              <a:sym typeface="Open Sans"/>
            </a:endParaRPr>
          </a:p>
          <a:p>
            <a:pPr indent="-335112" lvl="0" marL="457200" rtl="0" algn="l">
              <a:spcBef>
                <a:spcPts val="0"/>
              </a:spcBef>
              <a:spcAft>
                <a:spcPts val="0"/>
              </a:spcAft>
              <a:buClr>
                <a:schemeClr val="dk2"/>
              </a:buClr>
              <a:buSzPct val="100000"/>
              <a:buFont typeface="Open Sans"/>
              <a:buAutoNum type="arabicPeriod"/>
            </a:pPr>
            <a:r>
              <a:rPr lang="en" sz="2164">
                <a:solidFill>
                  <a:schemeClr val="dk2"/>
                </a:solidFill>
                <a:latin typeface="Open Sans"/>
                <a:ea typeface="Open Sans"/>
                <a:cs typeface="Open Sans"/>
                <a:sym typeface="Open Sans"/>
              </a:rPr>
              <a:t>We will live in the present and enjoy our lives.</a:t>
            </a:r>
            <a:endParaRPr sz="2164">
              <a:solidFill>
                <a:schemeClr val="dk2"/>
              </a:solidFill>
              <a:latin typeface="Open Sans"/>
              <a:ea typeface="Open Sans"/>
              <a:cs typeface="Open Sans"/>
              <a:sym typeface="Open Sans"/>
            </a:endParaRPr>
          </a:p>
          <a:p>
            <a:pPr indent="-335112" lvl="0" marL="457200" rtl="0" algn="l">
              <a:spcBef>
                <a:spcPts val="0"/>
              </a:spcBef>
              <a:spcAft>
                <a:spcPts val="0"/>
              </a:spcAft>
              <a:buClr>
                <a:schemeClr val="dk2"/>
              </a:buClr>
              <a:buSzPct val="100000"/>
              <a:buFont typeface="Open Sans"/>
              <a:buAutoNum type="arabicPeriod"/>
            </a:pPr>
            <a:r>
              <a:rPr lang="en" sz="2164">
                <a:solidFill>
                  <a:schemeClr val="dk2"/>
                </a:solidFill>
                <a:latin typeface="Open Sans"/>
                <a:ea typeface="Open Sans"/>
                <a:cs typeface="Open Sans"/>
                <a:sym typeface="Open Sans"/>
              </a:rPr>
              <a:t>We will learn to be emotionally present during sexual experiences, and use our sexuality to express our love, appreciation and faith.</a:t>
            </a:r>
            <a:endParaRPr sz="2164">
              <a:solidFill>
                <a:schemeClr val="dk2"/>
              </a:solidFill>
              <a:latin typeface="Open Sans"/>
              <a:ea typeface="Open Sans"/>
              <a:cs typeface="Open Sans"/>
              <a:sym typeface="Open Sans"/>
            </a:endParaRPr>
          </a:p>
          <a:p>
            <a:pPr indent="-335112" lvl="0" marL="457200" rtl="0" algn="l">
              <a:lnSpc>
                <a:spcPct val="95000"/>
              </a:lnSpc>
              <a:spcBef>
                <a:spcPts val="0"/>
              </a:spcBef>
              <a:spcAft>
                <a:spcPts val="0"/>
              </a:spcAft>
              <a:buClr>
                <a:srgbClr val="333333"/>
              </a:buClr>
              <a:buSzPct val="100000"/>
              <a:buFont typeface="Open Sans"/>
              <a:buAutoNum type="arabicPeriod"/>
            </a:pPr>
            <a:r>
              <a:rPr lang="en" sz="2164">
                <a:solidFill>
                  <a:srgbClr val="333333"/>
                </a:solidFill>
                <a:latin typeface="Open Sans"/>
                <a:ea typeface="Open Sans"/>
                <a:cs typeface="Open Sans"/>
                <a:sym typeface="Open Sans"/>
              </a:rPr>
              <a:t>We will grow in humility and will be able to admit when we are wrong.</a:t>
            </a:r>
            <a:endParaRPr sz="2164">
              <a:solidFill>
                <a:srgbClr val="333333"/>
              </a:solidFill>
              <a:latin typeface="Open Sans"/>
              <a:ea typeface="Open Sans"/>
              <a:cs typeface="Open Sans"/>
              <a:sym typeface="Open Sans"/>
            </a:endParaRPr>
          </a:p>
          <a:p>
            <a:pPr indent="-335112" lvl="0" marL="457200" rtl="0" algn="l">
              <a:lnSpc>
                <a:spcPct val="95000"/>
              </a:lnSpc>
              <a:spcBef>
                <a:spcPts val="0"/>
              </a:spcBef>
              <a:spcAft>
                <a:spcPts val="0"/>
              </a:spcAft>
              <a:buClr>
                <a:srgbClr val="333333"/>
              </a:buClr>
              <a:buSzPct val="100000"/>
              <a:buFont typeface="Open Sans"/>
              <a:buAutoNum type="arabicPeriod"/>
            </a:pPr>
            <a:r>
              <a:rPr lang="en" sz="2164">
                <a:solidFill>
                  <a:srgbClr val="333333"/>
                </a:solidFill>
                <a:latin typeface="Open Sans"/>
                <a:ea typeface="Open Sans"/>
                <a:cs typeface="Open Sans"/>
                <a:sym typeface="Open Sans"/>
              </a:rPr>
              <a:t>We will deepen our compassion and become more forgiving of others and ourselves.</a:t>
            </a:r>
            <a:endParaRPr sz="2164">
              <a:solidFill>
                <a:srgbClr val="333333"/>
              </a:solidFill>
              <a:latin typeface="Open Sans"/>
              <a:ea typeface="Open Sans"/>
              <a:cs typeface="Open Sans"/>
              <a:sym typeface="Open Sans"/>
            </a:endParaRPr>
          </a:p>
          <a:p>
            <a:pPr indent="-335112" lvl="0" marL="457200" rtl="0" algn="l">
              <a:lnSpc>
                <a:spcPct val="95000"/>
              </a:lnSpc>
              <a:spcBef>
                <a:spcPts val="0"/>
              </a:spcBef>
              <a:spcAft>
                <a:spcPts val="0"/>
              </a:spcAft>
              <a:buClr>
                <a:srgbClr val="333333"/>
              </a:buClr>
              <a:buSzPct val="100000"/>
              <a:buFont typeface="Open Sans"/>
              <a:buAutoNum type="arabicPeriod"/>
            </a:pPr>
            <a:r>
              <a:rPr lang="en" sz="2164">
                <a:solidFill>
                  <a:srgbClr val="333333"/>
                </a:solidFill>
                <a:latin typeface="Open Sans"/>
                <a:ea typeface="Open Sans"/>
                <a:cs typeface="Open Sans"/>
                <a:sym typeface="Open Sans"/>
              </a:rPr>
              <a:t>We will keep the company of people who love and respect us.</a:t>
            </a:r>
            <a:endParaRPr sz="2164">
              <a:solidFill>
                <a:srgbClr val="333333"/>
              </a:solidFill>
              <a:latin typeface="Open Sans"/>
              <a:ea typeface="Open Sans"/>
              <a:cs typeface="Open Sans"/>
              <a:sym typeface="Open Sans"/>
            </a:endParaRPr>
          </a:p>
          <a:p>
            <a:pPr indent="-335112" lvl="0" marL="457200" rtl="0" algn="l">
              <a:lnSpc>
                <a:spcPct val="95000"/>
              </a:lnSpc>
              <a:spcBef>
                <a:spcPts val="0"/>
              </a:spcBef>
              <a:spcAft>
                <a:spcPts val="0"/>
              </a:spcAft>
              <a:buClr>
                <a:srgbClr val="333333"/>
              </a:buClr>
              <a:buSzPct val="100000"/>
              <a:buFont typeface="Open Sans"/>
              <a:buAutoNum type="arabicPeriod"/>
            </a:pPr>
            <a:r>
              <a:rPr lang="en" sz="2164">
                <a:solidFill>
                  <a:srgbClr val="333333"/>
                </a:solidFill>
                <a:latin typeface="Open Sans"/>
                <a:ea typeface="Open Sans"/>
                <a:cs typeface="Open Sans"/>
                <a:sym typeface="Open Sans"/>
              </a:rPr>
              <a:t>We will start to see life in terms of growth, change, and transformation.</a:t>
            </a:r>
            <a:endParaRPr sz="2164">
              <a:solidFill>
                <a:srgbClr val="333333"/>
              </a:solidFill>
              <a:latin typeface="Open Sans"/>
              <a:ea typeface="Open Sans"/>
              <a:cs typeface="Open Sans"/>
              <a:sym typeface="Open Sans"/>
            </a:endParaRPr>
          </a:p>
          <a:p>
            <a:pPr indent="-335112" lvl="0" marL="457200" rtl="0" algn="l">
              <a:lnSpc>
                <a:spcPct val="95000"/>
              </a:lnSpc>
              <a:spcBef>
                <a:spcPts val="0"/>
              </a:spcBef>
              <a:spcAft>
                <a:spcPts val="0"/>
              </a:spcAft>
              <a:buClr>
                <a:srgbClr val="333333"/>
              </a:buClr>
              <a:buSzPct val="100000"/>
              <a:buFont typeface="Open Sans"/>
              <a:buAutoNum type="arabicPeriod"/>
            </a:pPr>
            <a:r>
              <a:rPr lang="en" sz="2164">
                <a:solidFill>
                  <a:srgbClr val="333333"/>
                </a:solidFill>
                <a:latin typeface="Open Sans"/>
                <a:ea typeface="Open Sans"/>
                <a:cs typeface="Open Sans"/>
                <a:sym typeface="Open Sans"/>
              </a:rPr>
              <a:t>We will have a greater sense of belonging, emotional intimacy and true friendship with others and ourselves.</a:t>
            </a:r>
            <a:endParaRPr sz="2164">
              <a:solidFill>
                <a:srgbClr val="333333"/>
              </a:solidFill>
              <a:latin typeface="Open Sans"/>
              <a:ea typeface="Open Sans"/>
              <a:cs typeface="Open Sans"/>
              <a:sym typeface="Open Sans"/>
            </a:endParaRPr>
          </a:p>
          <a:p>
            <a:pPr indent="-335112" lvl="0" marL="457200" rtl="0" algn="l">
              <a:lnSpc>
                <a:spcPct val="95000"/>
              </a:lnSpc>
              <a:spcBef>
                <a:spcPts val="0"/>
              </a:spcBef>
              <a:spcAft>
                <a:spcPts val="0"/>
              </a:spcAft>
              <a:buClr>
                <a:srgbClr val="333333"/>
              </a:buClr>
              <a:buSzPct val="100000"/>
              <a:buFont typeface="Open Sans"/>
              <a:buAutoNum type="arabicPeriod"/>
            </a:pPr>
            <a:r>
              <a:rPr lang="en" sz="2164">
                <a:solidFill>
                  <a:srgbClr val="333333"/>
                </a:solidFill>
                <a:latin typeface="Open Sans"/>
                <a:ea typeface="Open Sans"/>
                <a:cs typeface="Open Sans"/>
                <a:sym typeface="Open Sans"/>
              </a:rPr>
              <a:t>We will learn to express our affection, rather than seek power and control.</a:t>
            </a:r>
            <a:endParaRPr sz="2164">
              <a:solidFill>
                <a:srgbClr val="333333"/>
              </a:solidFill>
              <a:latin typeface="Open Sans"/>
              <a:ea typeface="Open Sans"/>
              <a:cs typeface="Open Sans"/>
              <a:sym typeface="Open Sans"/>
            </a:endParaRPr>
          </a:p>
          <a:p>
            <a:pPr indent="-335112" lvl="0" marL="457200" rtl="0" algn="l">
              <a:lnSpc>
                <a:spcPct val="95000"/>
              </a:lnSpc>
              <a:spcBef>
                <a:spcPts val="0"/>
              </a:spcBef>
              <a:spcAft>
                <a:spcPts val="0"/>
              </a:spcAft>
              <a:buClr>
                <a:srgbClr val="333333"/>
              </a:buClr>
              <a:buSzPct val="100000"/>
              <a:buFont typeface="Open Sans"/>
              <a:buAutoNum type="arabicPeriod"/>
            </a:pPr>
            <a:r>
              <a:rPr lang="en" sz="2164">
                <a:solidFill>
                  <a:srgbClr val="333333"/>
                </a:solidFill>
                <a:latin typeface="Open Sans"/>
                <a:ea typeface="Open Sans"/>
                <a:cs typeface="Open Sans"/>
                <a:sym typeface="Open Sans"/>
              </a:rPr>
              <a:t>We will ask for and receive help when we need it.</a:t>
            </a:r>
            <a:endParaRPr sz="2164">
              <a:solidFill>
                <a:srgbClr val="333333"/>
              </a:solidFill>
              <a:latin typeface="Open Sans"/>
              <a:ea typeface="Open Sans"/>
              <a:cs typeface="Open Sans"/>
              <a:sym typeface="Open Sans"/>
            </a:endParaRPr>
          </a:p>
          <a:p>
            <a:pPr indent="-335112" lvl="0" marL="457200" rtl="0" algn="l">
              <a:lnSpc>
                <a:spcPct val="95000"/>
              </a:lnSpc>
              <a:spcBef>
                <a:spcPts val="0"/>
              </a:spcBef>
              <a:spcAft>
                <a:spcPts val="0"/>
              </a:spcAft>
              <a:buClr>
                <a:srgbClr val="333333"/>
              </a:buClr>
              <a:buSzPct val="100000"/>
              <a:buFont typeface="Open Sans"/>
              <a:buAutoNum type="arabicPeriod"/>
            </a:pPr>
            <a:r>
              <a:rPr lang="en" sz="2164">
                <a:solidFill>
                  <a:srgbClr val="333333"/>
                </a:solidFill>
                <a:latin typeface="Open Sans"/>
                <a:ea typeface="Open Sans"/>
                <a:cs typeface="Open Sans"/>
                <a:sym typeface="Open Sans"/>
              </a:rPr>
              <a:t>We will experience profound healing from shame as we learn to let go and cultivate vulnerability.</a:t>
            </a:r>
            <a:endParaRPr sz="2164">
              <a:solidFill>
                <a:srgbClr val="333333"/>
              </a:solidFill>
              <a:latin typeface="Open Sans"/>
              <a:ea typeface="Open Sans"/>
              <a:cs typeface="Open Sans"/>
              <a:sym typeface="Open Sans"/>
            </a:endParaRPr>
          </a:p>
          <a:p>
            <a:pPr indent="-335112" lvl="0" marL="457200" rtl="0" algn="l">
              <a:lnSpc>
                <a:spcPct val="95000"/>
              </a:lnSpc>
              <a:spcBef>
                <a:spcPts val="0"/>
              </a:spcBef>
              <a:spcAft>
                <a:spcPts val="0"/>
              </a:spcAft>
              <a:buClr>
                <a:srgbClr val="333333"/>
              </a:buClr>
              <a:buSzPct val="100000"/>
              <a:buFont typeface="Open Sans"/>
              <a:buAutoNum type="arabicPeriod"/>
            </a:pPr>
            <a:r>
              <a:rPr lang="en" sz="2164">
                <a:solidFill>
                  <a:srgbClr val="333333"/>
                </a:solidFill>
                <a:latin typeface="Open Sans"/>
                <a:ea typeface="Open Sans"/>
                <a:cs typeface="Open Sans"/>
                <a:sym typeface="Open Sans"/>
              </a:rPr>
              <a:t>We will see that the world is a much safer place than we had ever known before, because we are always in the care of a loving higher power.</a:t>
            </a:r>
            <a:endParaRPr sz="2164">
              <a:solidFill>
                <a:schemeClr val="dk2"/>
              </a:solidFill>
              <a:latin typeface="Open Sans"/>
              <a:ea typeface="Open Sans"/>
              <a:cs typeface="Open Sans"/>
              <a:sym typeface="Open San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pic>
        <p:nvPicPr>
          <p:cNvPr id="176" name="Google Shape;176;p31"/>
          <p:cNvPicPr preferRelativeResize="0"/>
          <p:nvPr/>
        </p:nvPicPr>
        <p:blipFill rotWithShape="1">
          <a:blip r:embed="rId3">
            <a:alphaModFix/>
          </a:blip>
          <a:srcRect b="0" l="2131" r="3573" t="-6190"/>
          <a:stretch/>
        </p:blipFill>
        <p:spPr>
          <a:xfrm>
            <a:off x="0" y="-318150"/>
            <a:ext cx="9144001" cy="5461651"/>
          </a:xfrm>
          <a:prstGeom prst="rect">
            <a:avLst/>
          </a:prstGeom>
          <a:noFill/>
          <a:ln>
            <a:noFill/>
          </a:ln>
        </p:spPr>
      </p:pic>
      <p:sp>
        <p:nvSpPr>
          <p:cNvPr id="177" name="Google Shape;177;p31"/>
          <p:cNvSpPr txBox="1"/>
          <p:nvPr>
            <p:ph idx="1" type="body"/>
          </p:nvPr>
        </p:nvSpPr>
        <p:spPr>
          <a:xfrm>
            <a:off x="675600" y="1541150"/>
            <a:ext cx="7053900" cy="3397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3508">
                <a:solidFill>
                  <a:schemeClr val="lt1"/>
                </a:solidFill>
                <a:latin typeface="Caveat"/>
                <a:ea typeface="Caveat"/>
                <a:cs typeface="Caveat"/>
                <a:sym typeface="Caveat"/>
              </a:rPr>
              <a:t>God, grant us the serenity </a:t>
            </a:r>
            <a:endParaRPr sz="3508">
              <a:solidFill>
                <a:schemeClr val="lt1"/>
              </a:solidFill>
              <a:latin typeface="Caveat"/>
              <a:ea typeface="Caveat"/>
              <a:cs typeface="Caveat"/>
              <a:sym typeface="Caveat"/>
            </a:endParaRPr>
          </a:p>
          <a:p>
            <a:pPr indent="0" lvl="0" marL="0" rtl="0" algn="l">
              <a:spcBef>
                <a:spcPts val="0"/>
              </a:spcBef>
              <a:spcAft>
                <a:spcPts val="0"/>
              </a:spcAft>
              <a:buNone/>
            </a:pPr>
            <a:r>
              <a:rPr lang="en" sz="3508">
                <a:solidFill>
                  <a:schemeClr val="lt1"/>
                </a:solidFill>
                <a:latin typeface="Caveat"/>
                <a:ea typeface="Caveat"/>
                <a:cs typeface="Caveat"/>
                <a:sym typeface="Caveat"/>
              </a:rPr>
              <a:t>to accept the things we cannot change;</a:t>
            </a:r>
            <a:endParaRPr sz="3508">
              <a:solidFill>
                <a:schemeClr val="lt1"/>
              </a:solidFill>
              <a:latin typeface="Caveat"/>
              <a:ea typeface="Caveat"/>
              <a:cs typeface="Caveat"/>
              <a:sym typeface="Caveat"/>
            </a:endParaRPr>
          </a:p>
          <a:p>
            <a:pPr indent="0" lvl="0" marL="0" rtl="0" algn="l">
              <a:spcBef>
                <a:spcPts val="0"/>
              </a:spcBef>
              <a:spcAft>
                <a:spcPts val="0"/>
              </a:spcAft>
              <a:buNone/>
            </a:pPr>
            <a:r>
              <a:rPr lang="en" sz="3508">
                <a:solidFill>
                  <a:schemeClr val="lt1"/>
                </a:solidFill>
                <a:latin typeface="Caveat"/>
                <a:ea typeface="Caveat"/>
                <a:cs typeface="Caveat"/>
                <a:sym typeface="Caveat"/>
              </a:rPr>
              <a:t>courage to change the things we can; </a:t>
            </a:r>
            <a:endParaRPr sz="3508">
              <a:solidFill>
                <a:schemeClr val="lt1"/>
              </a:solidFill>
              <a:latin typeface="Caveat"/>
              <a:ea typeface="Caveat"/>
              <a:cs typeface="Caveat"/>
              <a:sym typeface="Caveat"/>
            </a:endParaRPr>
          </a:p>
          <a:p>
            <a:pPr indent="0" lvl="0" marL="0" rtl="0" algn="l">
              <a:spcBef>
                <a:spcPts val="0"/>
              </a:spcBef>
              <a:spcAft>
                <a:spcPts val="0"/>
              </a:spcAft>
              <a:buClr>
                <a:schemeClr val="dk1"/>
              </a:buClr>
              <a:buSzPts val="1100"/>
              <a:buFont typeface="Arial"/>
              <a:buNone/>
            </a:pPr>
            <a:r>
              <a:rPr lang="en" sz="3508">
                <a:solidFill>
                  <a:schemeClr val="lt1"/>
                </a:solidFill>
                <a:latin typeface="Caveat"/>
                <a:ea typeface="Caveat"/>
                <a:cs typeface="Caveat"/>
                <a:sym typeface="Caveat"/>
              </a:rPr>
              <a:t>and wisdom to know the difference.</a:t>
            </a:r>
            <a:endParaRPr sz="3508">
              <a:solidFill>
                <a:schemeClr val="lt1"/>
              </a:solidFill>
              <a:latin typeface="Caveat"/>
              <a:ea typeface="Caveat"/>
              <a:cs typeface="Caveat"/>
              <a:sym typeface="Caveat"/>
            </a:endParaRPr>
          </a:p>
          <a:p>
            <a:pPr indent="0" lvl="0" marL="0" rtl="0" algn="l">
              <a:spcBef>
                <a:spcPts val="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Dark">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